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Playfair Display" charset="1" panose="00000000000000000000"/>
      <p:regular r:id="rId14"/>
    </p:embeddedFont>
    <p:embeddedFont>
      <p:font typeface="Playfair Display Bold" charset="1" panose="00000000000000000000"/>
      <p:regular r:id="rId15"/>
    </p:embeddedFont>
    <p:embeddedFont>
      <p:font typeface="Playfair Display Italics" charset="1" panose="00000000000000000000"/>
      <p:regular r:id="rId16"/>
    </p:embeddedFont>
    <p:embeddedFont>
      <p:font typeface="Playfair Display Bold Italics" charset="1" panose="00000000000000000000"/>
      <p:regular r:id="rId17"/>
    </p:embeddedFont>
    <p:embeddedFont>
      <p:font typeface="Playfair Display Medium" charset="1" panose="00000000000000000000"/>
      <p:regular r:id="rId18"/>
    </p:embeddedFont>
    <p:embeddedFont>
      <p:font typeface="Playfair Display Medium Italics" charset="1" panose="00000000000000000000"/>
      <p:regular r:id="rId19"/>
    </p:embeddedFont>
    <p:embeddedFont>
      <p:font typeface="Playfair Display Semi-Bold" charset="1" panose="00000000000000000000"/>
      <p:regular r:id="rId20"/>
    </p:embeddedFont>
    <p:embeddedFont>
      <p:font typeface="Playfair Display Semi-Bold Italics" charset="1" panose="00000000000000000000"/>
      <p:regular r:id="rId21"/>
    </p:embeddedFont>
    <p:embeddedFont>
      <p:font typeface="Playfair Display Ultra-Bold" charset="1" panose="00000000000000000000"/>
      <p:regular r:id="rId22"/>
    </p:embeddedFont>
    <p:embeddedFont>
      <p:font typeface="Playfair Display Ultra-Bold Italics" charset="1" panose="00000000000000000000"/>
      <p:regular r:id="rId23"/>
    </p:embeddedFont>
    <p:embeddedFont>
      <p:font typeface="Playfair Display Heavy" charset="1" panose="00000000000000000000"/>
      <p:regular r:id="rId24"/>
    </p:embeddedFont>
    <p:embeddedFont>
      <p:font typeface="Playfair Display Heavy Italics" charset="1" panose="00000000000000000000"/>
      <p:regular r:id="rId25"/>
    </p:embeddedFont>
    <p:embeddedFont>
      <p:font typeface="Public Sans" charset="1" panose="00000000000000000000"/>
      <p:regular r:id="rId26"/>
    </p:embeddedFont>
    <p:embeddedFont>
      <p:font typeface="Public Sans Bold" charset="1" panose="00000000000000000000"/>
      <p:regular r:id="rId27"/>
    </p:embeddedFont>
    <p:embeddedFont>
      <p:font typeface="Public Sans Italics" charset="1" panose="00000000000000000000"/>
      <p:regular r:id="rId28"/>
    </p:embeddedFont>
    <p:embeddedFont>
      <p:font typeface="Public Sans Bold Italics" charset="1" panose="00000000000000000000"/>
      <p:regular r:id="rId29"/>
    </p:embeddedFont>
    <p:embeddedFont>
      <p:font typeface="Public Sans Thin" charset="1" panose="00000000000000000000"/>
      <p:regular r:id="rId30"/>
    </p:embeddedFont>
    <p:embeddedFont>
      <p:font typeface="Public Sans Thin Italics" charset="1" panose="00000000000000000000"/>
      <p:regular r:id="rId31"/>
    </p:embeddedFont>
    <p:embeddedFont>
      <p:font typeface="Public Sans Medium" charset="1" panose="00000000000000000000"/>
      <p:regular r:id="rId32"/>
    </p:embeddedFont>
    <p:embeddedFont>
      <p:font typeface="Public Sans Medium Italics" charset="1" panose="00000000000000000000"/>
      <p:regular r:id="rId33"/>
    </p:embeddedFont>
    <p:embeddedFont>
      <p:font typeface="Public Sans Heavy" charset="1" panose="00000000000000000000"/>
      <p:regular r:id="rId34"/>
    </p:embeddedFont>
    <p:embeddedFont>
      <p:font typeface="Public Sans Heavy Italics" charset="1" panose="00000000000000000000"/>
      <p:regular r:id="rId35"/>
    </p:embeddedFont>
    <p:embeddedFont>
      <p:font typeface="Open Sans" charset="1" panose="020B0606030504020204"/>
      <p:regular r:id="rId36"/>
    </p:embeddedFont>
    <p:embeddedFont>
      <p:font typeface="Open Sans Bold" charset="1" panose="020B0806030504020204"/>
      <p:regular r:id="rId37"/>
    </p:embeddedFont>
    <p:embeddedFont>
      <p:font typeface="Open Sans Italics" charset="1" panose="020B0606030504020204"/>
      <p:regular r:id="rId38"/>
    </p:embeddedFont>
    <p:embeddedFont>
      <p:font typeface="Open Sans Bold Italics" charset="1" panose="020B0806030504020204"/>
      <p:regular r:id="rId39"/>
    </p:embeddedFont>
    <p:embeddedFont>
      <p:font typeface="Open Sans Light" charset="1" panose="020B0306030504020204"/>
      <p:regular r:id="rId40"/>
    </p:embeddedFont>
    <p:embeddedFont>
      <p:font typeface="Open Sans Light Italics" charset="1" panose="020B0306030504020204"/>
      <p:regular r:id="rId41"/>
    </p:embeddedFont>
    <p:embeddedFont>
      <p:font typeface="Open Sans Ultra-Bold" charset="1" panose="00000000000000000000"/>
      <p:regular r:id="rId42"/>
    </p:embeddedFont>
    <p:embeddedFont>
      <p:font typeface="Open Sans Ultra-Bold Italics" charset="1" panose="00000000000000000000"/>
      <p:regular r:id="rId43"/>
    </p:embeddedFont>
    <p:embeddedFont>
      <p:font typeface="Telegraf" charset="1" panose="00000500000000000000"/>
      <p:regular r:id="rId44"/>
    </p:embeddedFont>
    <p:embeddedFont>
      <p:font typeface="Telegraf Bold" charset="1" panose="00000800000000000000"/>
      <p:regular r:id="rId45"/>
    </p:embeddedFont>
    <p:embeddedFont>
      <p:font typeface="Telegraf Extra-Light" charset="1" panose="00000300000000000000"/>
      <p:regular r:id="rId46"/>
    </p:embeddedFont>
    <p:embeddedFont>
      <p:font typeface="Telegraf Medium" charset="1" panose="00000600000000000000"/>
      <p:regular r:id="rId47"/>
    </p:embeddedFont>
    <p:embeddedFont>
      <p:font typeface="Telegraf Ultra-Bold" charset="1" panose="00000900000000000000"/>
      <p:regular r:id="rId48"/>
    </p:embeddedFont>
    <p:embeddedFont>
      <p:font typeface="Telegraf Heavy"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72" Target="slides/slide23.xml" Type="http://schemas.openxmlformats.org/officeDocument/2006/relationships/slide"/><Relationship Id="rId73" Target="slides/slide24.xml" Type="http://schemas.openxmlformats.org/officeDocument/2006/relationships/slide"/><Relationship Id="rId74" Target="slides/slide25.xml" Type="http://schemas.openxmlformats.org/officeDocument/2006/relationships/slide"/><Relationship Id="rId75"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7702246"/>
            <a:ext cx="18288000" cy="2584754"/>
          </a:xfrm>
          <a:prstGeom prst="rect">
            <a:avLst/>
          </a:prstGeom>
          <a:solidFill>
            <a:srgbClr val="99D9D9"/>
          </a:solidFill>
        </p:spPr>
      </p:sp>
      <p:sp>
        <p:nvSpPr>
          <p:cNvPr name="Freeform 3" id="3"/>
          <p:cNvSpPr/>
          <p:nvPr/>
        </p:nvSpPr>
        <p:spPr>
          <a:xfrm flipH="false" flipV="false" rot="0">
            <a:off x="12720060" y="6135407"/>
            <a:ext cx="5866088" cy="3274344"/>
          </a:xfrm>
          <a:custGeom>
            <a:avLst/>
            <a:gdLst/>
            <a:ahLst/>
            <a:cxnLst/>
            <a:rect r="r" b="b" t="t" l="l"/>
            <a:pathLst>
              <a:path h="3274344" w="5866088">
                <a:moveTo>
                  <a:pt x="0" y="0"/>
                </a:moveTo>
                <a:lnTo>
                  <a:pt x="5866088" y="0"/>
                </a:lnTo>
                <a:lnTo>
                  <a:pt x="5866088" y="3274344"/>
                </a:lnTo>
                <a:lnTo>
                  <a:pt x="0" y="3274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967187" y="2678899"/>
            <a:ext cx="10214157" cy="3734457"/>
          </a:xfrm>
          <a:prstGeom prst="rect">
            <a:avLst/>
          </a:prstGeom>
        </p:spPr>
        <p:txBody>
          <a:bodyPr anchor="t" rtlCol="false" tIns="0" lIns="0" bIns="0" rIns="0">
            <a:spAutoFit/>
          </a:bodyPr>
          <a:lstStyle/>
          <a:p>
            <a:pPr algn="ctr">
              <a:lnSpc>
                <a:spcPts val="9400"/>
              </a:lnSpc>
            </a:pPr>
            <a:r>
              <a:rPr lang="en-US" sz="9400">
                <a:solidFill>
                  <a:srgbClr val="000000"/>
                </a:solidFill>
                <a:latin typeface="Telegraf Bold"/>
              </a:rPr>
              <a:t>EDS &amp; SMC Technical Challenge </a:t>
            </a:r>
          </a:p>
        </p:txBody>
      </p:sp>
      <p:sp>
        <p:nvSpPr>
          <p:cNvPr name="TextBox 5" id="5"/>
          <p:cNvSpPr txBox="true"/>
          <p:nvPr/>
        </p:nvSpPr>
        <p:spPr>
          <a:xfrm rot="0">
            <a:off x="4310177" y="723900"/>
            <a:ext cx="9528177" cy="533400"/>
          </a:xfrm>
          <a:prstGeom prst="rect">
            <a:avLst/>
          </a:prstGeom>
        </p:spPr>
        <p:txBody>
          <a:bodyPr anchor="t" rtlCol="false" tIns="0" lIns="0" bIns="0" rIns="0">
            <a:spAutoFit/>
          </a:bodyPr>
          <a:lstStyle/>
          <a:p>
            <a:pPr algn="ctr">
              <a:lnSpc>
                <a:spcPts val="4200"/>
              </a:lnSpc>
            </a:pPr>
            <a:r>
              <a:rPr lang="en-US" sz="3000">
                <a:solidFill>
                  <a:srgbClr val="000000"/>
                </a:solidFill>
                <a:latin typeface="Public Sans"/>
              </a:rPr>
              <a:t>IEEE ISET Bizerte Student Branch </a:t>
            </a:r>
          </a:p>
        </p:txBody>
      </p:sp>
      <p:sp>
        <p:nvSpPr>
          <p:cNvPr name="Freeform 6" id="6"/>
          <p:cNvSpPr/>
          <p:nvPr/>
        </p:nvSpPr>
        <p:spPr>
          <a:xfrm flipH="false" flipV="false" rot="0">
            <a:off x="655647" y="2602699"/>
            <a:ext cx="3654530" cy="6655601"/>
          </a:xfrm>
          <a:custGeom>
            <a:avLst/>
            <a:gdLst/>
            <a:ahLst/>
            <a:cxnLst/>
            <a:rect r="r" b="b" t="t" l="l"/>
            <a:pathLst>
              <a:path h="6655601" w="3654530">
                <a:moveTo>
                  <a:pt x="0" y="0"/>
                </a:moveTo>
                <a:lnTo>
                  <a:pt x="3654530" y="0"/>
                </a:lnTo>
                <a:lnTo>
                  <a:pt x="3654530" y="6655601"/>
                </a:lnTo>
                <a:lnTo>
                  <a:pt x="0" y="6655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96761" y="1028700"/>
            <a:ext cx="2562539" cy="2689688"/>
          </a:xfrm>
          <a:custGeom>
            <a:avLst/>
            <a:gdLst/>
            <a:ahLst/>
            <a:cxnLst/>
            <a:rect r="r" b="b" t="t" l="l"/>
            <a:pathLst>
              <a:path h="2689688" w="2562539">
                <a:moveTo>
                  <a:pt x="0" y="0"/>
                </a:moveTo>
                <a:lnTo>
                  <a:pt x="2562539" y="0"/>
                </a:lnTo>
                <a:lnTo>
                  <a:pt x="2562539" y="2689688"/>
                </a:lnTo>
                <a:lnTo>
                  <a:pt x="0" y="2689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268" r="0" b="-8268"/>
            </a:stretch>
          </a:blipFill>
        </p:spPr>
      </p:sp>
      <p:grpSp>
        <p:nvGrpSpPr>
          <p:cNvPr name="Group 4" id="4"/>
          <p:cNvGrpSpPr/>
          <p:nvPr/>
        </p:nvGrpSpPr>
        <p:grpSpPr>
          <a:xfrm rot="0">
            <a:off x="1082514" y="5652192"/>
            <a:ext cx="9514999" cy="1048732"/>
            <a:chOff x="0" y="0"/>
            <a:chExt cx="12686666" cy="1398309"/>
          </a:xfrm>
        </p:grpSpPr>
        <p:sp>
          <p:nvSpPr>
            <p:cNvPr name="TextBox 5" id="5"/>
            <p:cNvSpPr txBox="true"/>
            <p:nvPr/>
          </p:nvSpPr>
          <p:spPr>
            <a:xfrm rot="0">
              <a:off x="0" y="774669"/>
              <a:ext cx="12686666" cy="403225"/>
            </a:xfrm>
            <a:prstGeom prst="rect">
              <a:avLst/>
            </a:prstGeom>
          </p:spPr>
          <p:txBody>
            <a:bodyPr anchor="t" rtlCol="false" tIns="0" lIns="0" bIns="0" rIns="0">
              <a:spAutoFit/>
            </a:bodyPr>
            <a:lstStyle/>
            <a:p>
              <a:pPr>
                <a:lnSpc>
                  <a:spcPts val="2437"/>
                </a:lnSpc>
              </a:pPr>
            </a:p>
          </p:txBody>
        </p:sp>
        <p:sp>
          <p:nvSpPr>
            <p:cNvPr name="TextBox 6" id="6"/>
            <p:cNvSpPr txBox="true"/>
            <p:nvPr/>
          </p:nvSpPr>
          <p:spPr>
            <a:xfrm rot="0">
              <a:off x="0" y="-66675"/>
              <a:ext cx="11599733" cy="710988"/>
            </a:xfrm>
            <a:prstGeom prst="rect">
              <a:avLst/>
            </a:prstGeom>
          </p:spPr>
          <p:txBody>
            <a:bodyPr anchor="t" rtlCol="false" tIns="0" lIns="0" bIns="0" rIns="0">
              <a:spAutoFit/>
            </a:bodyPr>
            <a:lstStyle/>
            <a:p>
              <a:pPr>
                <a:lnSpc>
                  <a:spcPts val="4160"/>
                </a:lnSpc>
              </a:pPr>
            </a:p>
          </p:txBody>
        </p:sp>
      </p:grpSp>
      <p:sp>
        <p:nvSpPr>
          <p:cNvPr name="AutoShape 7" id="7"/>
          <p:cNvSpPr/>
          <p:nvPr/>
        </p:nvSpPr>
        <p:spPr>
          <a:xfrm rot="5400000">
            <a:off x="-8217169" y="5774094"/>
            <a:ext cx="18288000" cy="1853661"/>
          </a:xfrm>
          <a:prstGeom prst="rect">
            <a:avLst/>
          </a:prstGeom>
          <a:solidFill>
            <a:srgbClr val="99D9D9"/>
          </a:solid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2801" y="1629909"/>
            <a:ext cx="8925555" cy="8493336"/>
          </a:xfrm>
          <a:custGeom>
            <a:avLst/>
            <a:gdLst/>
            <a:ahLst/>
            <a:cxnLst/>
            <a:rect r="r" b="b" t="t" l="l"/>
            <a:pathLst>
              <a:path h="8493336" w="8925555">
                <a:moveTo>
                  <a:pt x="0" y="0"/>
                </a:moveTo>
                <a:lnTo>
                  <a:pt x="8925554" y="0"/>
                </a:lnTo>
                <a:lnTo>
                  <a:pt x="8925554" y="8493336"/>
                </a:lnTo>
                <a:lnTo>
                  <a:pt x="0" y="8493336"/>
                </a:lnTo>
                <a:lnTo>
                  <a:pt x="0" y="0"/>
                </a:lnTo>
                <a:close/>
              </a:path>
            </a:pathLst>
          </a:custGeom>
          <a:blipFill>
            <a:blip r:embed="rId2"/>
            <a:stretch>
              <a:fillRect l="-87016" t="-15548" r="-86751" b="-984"/>
            </a:stretch>
          </a:blipFill>
        </p:spPr>
      </p:sp>
      <p:grpSp>
        <p:nvGrpSpPr>
          <p:cNvPr name="Group 3" id="3"/>
          <p:cNvGrpSpPr/>
          <p:nvPr/>
        </p:nvGrpSpPr>
        <p:grpSpPr>
          <a:xfrm rot="0">
            <a:off x="1082514" y="3069817"/>
            <a:ext cx="9514999" cy="1036950"/>
            <a:chOff x="0" y="0"/>
            <a:chExt cx="12686666" cy="1382600"/>
          </a:xfrm>
        </p:grpSpPr>
        <p:sp>
          <p:nvSpPr>
            <p:cNvPr name="TextBox 4" id="4"/>
            <p:cNvSpPr txBox="true"/>
            <p:nvPr/>
          </p:nvSpPr>
          <p:spPr>
            <a:xfrm rot="0">
              <a:off x="0" y="777304"/>
              <a:ext cx="12572500" cy="438785"/>
            </a:xfrm>
            <a:prstGeom prst="rect">
              <a:avLst/>
            </a:prstGeom>
          </p:spPr>
          <p:txBody>
            <a:bodyPr anchor="t" rtlCol="false" tIns="0" lIns="0" bIns="0" rIns="0">
              <a:spAutoFit/>
            </a:bodyPr>
            <a:lstStyle/>
            <a:p>
              <a:pPr>
                <a:lnSpc>
                  <a:spcPts val="2632"/>
                </a:lnSpc>
              </a:pPr>
            </a:p>
          </p:txBody>
        </p:sp>
        <p:sp>
          <p:nvSpPr>
            <p:cNvPr name="TextBox 5" id="5"/>
            <p:cNvSpPr txBox="true"/>
            <p:nvPr/>
          </p:nvSpPr>
          <p:spPr>
            <a:xfrm rot="0">
              <a:off x="0" y="-66675"/>
              <a:ext cx="12686666" cy="710988"/>
            </a:xfrm>
            <a:prstGeom prst="rect">
              <a:avLst/>
            </a:prstGeom>
          </p:spPr>
          <p:txBody>
            <a:bodyPr anchor="t" rtlCol="false" tIns="0" lIns="0" bIns="0" rIns="0">
              <a:spAutoFit/>
            </a:bodyPr>
            <a:lstStyle/>
            <a:p>
              <a:pPr>
                <a:lnSpc>
                  <a:spcPts val="4160"/>
                </a:lnSpc>
              </a:pPr>
            </a:p>
          </p:txBody>
        </p:sp>
      </p:grpSp>
      <p:sp>
        <p:nvSpPr>
          <p:cNvPr name="AutoShape 6" id="6"/>
          <p:cNvSpPr/>
          <p:nvPr/>
        </p:nvSpPr>
        <p:spPr>
          <a:xfrm rot="5400000">
            <a:off x="8217169" y="6513294"/>
            <a:ext cx="18288000" cy="1853661"/>
          </a:xfrm>
          <a:prstGeom prst="rect">
            <a:avLst/>
          </a:prstGeom>
          <a:solidFill>
            <a:srgbClr val="99D9D9"/>
          </a:solidFill>
        </p:spPr>
      </p:sp>
      <p:sp>
        <p:nvSpPr>
          <p:cNvPr name="TextBox 7" id="7"/>
          <p:cNvSpPr txBox="true"/>
          <p:nvPr/>
        </p:nvSpPr>
        <p:spPr>
          <a:xfrm rot="0">
            <a:off x="9913062" y="4040093"/>
            <a:ext cx="6822638" cy="4377302"/>
          </a:xfrm>
          <a:prstGeom prst="rect">
            <a:avLst/>
          </a:prstGeom>
        </p:spPr>
        <p:txBody>
          <a:bodyPr anchor="t" rtlCol="false" tIns="0" lIns="0" bIns="0" rIns="0">
            <a:spAutoFit/>
          </a:bodyPr>
          <a:lstStyle/>
          <a:p>
            <a:pPr>
              <a:lnSpc>
                <a:spcPts val="4956"/>
              </a:lnSpc>
            </a:pPr>
            <a:r>
              <a:rPr lang="en-US" sz="3540">
                <a:solidFill>
                  <a:srgbClr val="000000"/>
                </a:solidFill>
                <a:latin typeface="Open Sans"/>
              </a:rPr>
              <a:t>L’alpha de cronbach est 0.884 est plus qu’il est proche de 1, plus la cohérence interne de l’échelle</a:t>
            </a:r>
            <a:r>
              <a:rPr lang="en-US" sz="3540">
                <a:solidFill>
                  <a:srgbClr val="000000"/>
                </a:solidFill>
                <a:latin typeface="Open Sans Bold"/>
              </a:rPr>
              <a:t> (sa fiabilité) est forte</a:t>
            </a:r>
            <a:r>
              <a:rPr lang="en-US" sz="3540">
                <a:solidFill>
                  <a:srgbClr val="000000"/>
                </a:solidFill>
                <a:latin typeface="Open Sans"/>
              </a:rPr>
              <a:t>.</a:t>
            </a:r>
          </a:p>
          <a:p>
            <a:pPr>
              <a:lnSpc>
                <a:spcPts val="4956"/>
              </a:lnSpc>
            </a:pPr>
          </a:p>
          <a:p>
            <a:pPr>
              <a:lnSpc>
                <a:spcPts val="4956"/>
              </a:lnSpc>
            </a:pPr>
            <a:r>
              <a:rPr lang="en-US" sz="3540">
                <a:solidFill>
                  <a:srgbClr val="000000"/>
                </a:solidFill>
                <a:latin typeface="Open Sans"/>
              </a:rPr>
              <a:t>·</a:t>
            </a:r>
          </a:p>
          <a:p>
            <a:pPr>
              <a:lnSpc>
                <a:spcPts val="4956"/>
              </a:lnSpc>
            </a:pPr>
          </a:p>
        </p:txBody>
      </p:sp>
      <p:sp>
        <p:nvSpPr>
          <p:cNvPr name="TextBox 8" id="8"/>
          <p:cNvSpPr txBox="true"/>
          <p:nvPr/>
        </p:nvSpPr>
        <p:spPr>
          <a:xfrm rot="0">
            <a:off x="1082514" y="671513"/>
            <a:ext cx="10083998"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Alpha de Cronbach aprés amélioration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98248"/>
            <a:ext cx="18288000" cy="6005251"/>
          </a:xfrm>
          <a:custGeom>
            <a:avLst/>
            <a:gdLst/>
            <a:ahLst/>
            <a:cxnLst/>
            <a:rect r="r" b="b" t="t" l="l"/>
            <a:pathLst>
              <a:path h="6005251" w="18288000">
                <a:moveTo>
                  <a:pt x="0" y="0"/>
                </a:moveTo>
                <a:lnTo>
                  <a:pt x="18288000" y="0"/>
                </a:lnTo>
                <a:lnTo>
                  <a:pt x="18288000" y="6005251"/>
                </a:lnTo>
                <a:lnTo>
                  <a:pt x="0" y="6005251"/>
                </a:lnTo>
                <a:lnTo>
                  <a:pt x="0" y="0"/>
                </a:lnTo>
                <a:close/>
              </a:path>
            </a:pathLst>
          </a:custGeom>
          <a:blipFill>
            <a:blip r:embed="rId2"/>
            <a:stretch>
              <a:fillRect l="-12048" t="0" r="-12048" b="-15899"/>
            </a:stretch>
          </a:blipFill>
        </p:spPr>
      </p:sp>
      <p:grpSp>
        <p:nvGrpSpPr>
          <p:cNvPr name="Group 3" id="3"/>
          <p:cNvGrpSpPr/>
          <p:nvPr/>
        </p:nvGrpSpPr>
        <p:grpSpPr>
          <a:xfrm rot="0">
            <a:off x="1082514" y="3069817"/>
            <a:ext cx="9514999" cy="1036950"/>
            <a:chOff x="0" y="0"/>
            <a:chExt cx="12686666" cy="1382600"/>
          </a:xfrm>
        </p:grpSpPr>
        <p:sp>
          <p:nvSpPr>
            <p:cNvPr name="TextBox 4" id="4"/>
            <p:cNvSpPr txBox="true"/>
            <p:nvPr/>
          </p:nvSpPr>
          <p:spPr>
            <a:xfrm rot="0">
              <a:off x="0" y="777304"/>
              <a:ext cx="12572500" cy="438785"/>
            </a:xfrm>
            <a:prstGeom prst="rect">
              <a:avLst/>
            </a:prstGeom>
          </p:spPr>
          <p:txBody>
            <a:bodyPr anchor="t" rtlCol="false" tIns="0" lIns="0" bIns="0" rIns="0">
              <a:spAutoFit/>
            </a:bodyPr>
            <a:lstStyle/>
            <a:p>
              <a:pPr>
                <a:lnSpc>
                  <a:spcPts val="2632"/>
                </a:lnSpc>
              </a:pPr>
            </a:p>
          </p:txBody>
        </p:sp>
        <p:sp>
          <p:nvSpPr>
            <p:cNvPr name="TextBox 5" id="5"/>
            <p:cNvSpPr txBox="true"/>
            <p:nvPr/>
          </p:nvSpPr>
          <p:spPr>
            <a:xfrm rot="0">
              <a:off x="0" y="-66675"/>
              <a:ext cx="12686666" cy="710988"/>
            </a:xfrm>
            <a:prstGeom prst="rect">
              <a:avLst/>
            </a:prstGeom>
          </p:spPr>
          <p:txBody>
            <a:bodyPr anchor="t" rtlCol="false" tIns="0" lIns="0" bIns="0" rIns="0">
              <a:spAutoFit/>
            </a:bodyPr>
            <a:lstStyle/>
            <a:p>
              <a:pPr>
                <a:lnSpc>
                  <a:spcPts val="4160"/>
                </a:lnSpc>
              </a:pPr>
            </a:p>
          </p:txBody>
        </p:sp>
      </p:grpSp>
      <p:grpSp>
        <p:nvGrpSpPr>
          <p:cNvPr name="Group 6" id="6"/>
          <p:cNvGrpSpPr/>
          <p:nvPr/>
        </p:nvGrpSpPr>
        <p:grpSpPr>
          <a:xfrm rot="0">
            <a:off x="1082514" y="5652192"/>
            <a:ext cx="9514999" cy="1048732"/>
            <a:chOff x="0" y="0"/>
            <a:chExt cx="12686666" cy="1398309"/>
          </a:xfrm>
        </p:grpSpPr>
        <p:sp>
          <p:nvSpPr>
            <p:cNvPr name="TextBox 7" id="7"/>
            <p:cNvSpPr txBox="true"/>
            <p:nvPr/>
          </p:nvSpPr>
          <p:spPr>
            <a:xfrm rot="0">
              <a:off x="0" y="774669"/>
              <a:ext cx="12686666" cy="403225"/>
            </a:xfrm>
            <a:prstGeom prst="rect">
              <a:avLst/>
            </a:prstGeom>
          </p:spPr>
          <p:txBody>
            <a:bodyPr anchor="t" rtlCol="false" tIns="0" lIns="0" bIns="0" rIns="0">
              <a:spAutoFit/>
            </a:bodyPr>
            <a:lstStyle/>
            <a:p>
              <a:pPr>
                <a:lnSpc>
                  <a:spcPts val="2437"/>
                </a:lnSpc>
              </a:pPr>
            </a:p>
          </p:txBody>
        </p:sp>
        <p:sp>
          <p:nvSpPr>
            <p:cNvPr name="TextBox 8" id="8"/>
            <p:cNvSpPr txBox="true"/>
            <p:nvPr/>
          </p:nvSpPr>
          <p:spPr>
            <a:xfrm rot="0">
              <a:off x="0" y="-66675"/>
              <a:ext cx="11599733" cy="710988"/>
            </a:xfrm>
            <a:prstGeom prst="rect">
              <a:avLst/>
            </a:prstGeom>
          </p:spPr>
          <p:txBody>
            <a:bodyPr anchor="t" rtlCol="false" tIns="0" lIns="0" bIns="0" rIns="0">
              <a:spAutoFit/>
            </a:bodyPr>
            <a:lstStyle/>
            <a:p>
              <a:pPr>
                <a:lnSpc>
                  <a:spcPts val="4160"/>
                </a:lnSpc>
              </a:pPr>
            </a:p>
          </p:txBody>
        </p:sp>
      </p:grpSp>
      <p:sp>
        <p:nvSpPr>
          <p:cNvPr name="TextBox 9" id="9"/>
          <p:cNvSpPr txBox="true"/>
          <p:nvPr/>
        </p:nvSpPr>
        <p:spPr>
          <a:xfrm rot="0">
            <a:off x="5835251" y="857250"/>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415862" y="1289277"/>
            <a:ext cx="17872138" cy="1780540"/>
          </a:xfrm>
          <a:prstGeom prst="rect">
            <a:avLst/>
          </a:prstGeom>
        </p:spPr>
        <p:txBody>
          <a:bodyPr anchor="t" rtlCol="false" tIns="0" lIns="0" bIns="0" rIns="0">
            <a:spAutoFit/>
          </a:bodyPr>
          <a:lstStyle/>
          <a:p>
            <a:pPr>
              <a:lnSpc>
                <a:spcPts val="4759"/>
              </a:lnSpc>
            </a:pPr>
            <a:r>
              <a:rPr lang="en-US" sz="3399">
                <a:solidFill>
                  <a:srgbClr val="000000"/>
                </a:solidFill>
                <a:latin typeface="Open Sans"/>
              </a:rPr>
              <a:t>On prend les items retenus après la purification et on calcule leur matrice de corrélation et leur test de Bartlett. Pour la matrice de corrélation voir doc SPSS </a:t>
            </a:r>
          </a:p>
          <a:p>
            <a:pPr>
              <a:lnSpc>
                <a:spcPts val="4759"/>
              </a:lnSpc>
            </a:pPr>
          </a:p>
        </p:txBody>
      </p:sp>
      <p:sp>
        <p:nvSpPr>
          <p:cNvPr name="TextBox 11" id="11"/>
          <p:cNvSpPr txBox="true"/>
          <p:nvPr/>
        </p:nvSpPr>
        <p:spPr>
          <a:xfrm rot="0">
            <a:off x="415862" y="361950"/>
            <a:ext cx="15716250"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Réalisation de l’ACP (Analyse en Composante Principales ) :  :</a:t>
            </a:r>
          </a:p>
        </p:txBody>
      </p:sp>
      <p:sp>
        <p:nvSpPr>
          <p:cNvPr name="TextBox 12" id="12"/>
          <p:cNvSpPr txBox="true"/>
          <p:nvPr/>
        </p:nvSpPr>
        <p:spPr>
          <a:xfrm rot="0">
            <a:off x="722281" y="8560674"/>
            <a:ext cx="17565719" cy="1180465"/>
          </a:xfrm>
          <a:prstGeom prst="rect">
            <a:avLst/>
          </a:prstGeom>
        </p:spPr>
        <p:txBody>
          <a:bodyPr anchor="t" rtlCol="false" tIns="0" lIns="0" bIns="0" rIns="0">
            <a:spAutoFit/>
          </a:bodyPr>
          <a:lstStyle/>
          <a:p>
            <a:pPr algn="l" marL="0" indent="0" lvl="0">
              <a:lnSpc>
                <a:spcPts val="4759"/>
              </a:lnSpc>
              <a:spcBef>
                <a:spcPct val="0"/>
              </a:spcBef>
            </a:pPr>
            <a:r>
              <a:rPr lang="en-US" sz="3399" strike="noStrike" u="none">
                <a:solidFill>
                  <a:srgbClr val="000000"/>
                </a:solidFill>
                <a:latin typeface="Open Sans"/>
              </a:rPr>
              <a:t>Indice KMO (0.913) est le test de bartlett très significative ( p&lt;0.01) indiquent une </a:t>
            </a:r>
            <a:r>
              <a:rPr lang="en-US" sz="3399" strike="noStrike" u="none">
                <a:solidFill>
                  <a:srgbClr val="000000"/>
                </a:solidFill>
                <a:latin typeface="Open Sans Bold"/>
              </a:rPr>
              <a:t>bonne adéquation de lACP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450" t="0" r="-20564" b="-31"/>
            </a:stretch>
          </a:blipFill>
        </p:spPr>
      </p:sp>
      <p:sp>
        <p:nvSpPr>
          <p:cNvPr name="Freeform 4" id="4"/>
          <p:cNvSpPr/>
          <p:nvPr/>
        </p:nvSpPr>
        <p:spPr>
          <a:xfrm flipH="false" flipV="false" rot="0">
            <a:off x="661388" y="6929924"/>
            <a:ext cx="3668296" cy="2430246"/>
          </a:xfrm>
          <a:custGeom>
            <a:avLst/>
            <a:gdLst/>
            <a:ahLst/>
            <a:cxnLst/>
            <a:rect r="r" b="b" t="t" l="l"/>
            <a:pathLst>
              <a:path h="2430246" w="3668296">
                <a:moveTo>
                  <a:pt x="0" y="0"/>
                </a:moveTo>
                <a:lnTo>
                  <a:pt x="3668296" y="0"/>
                </a:lnTo>
                <a:lnTo>
                  <a:pt x="3668296" y="2430245"/>
                </a:lnTo>
                <a:lnTo>
                  <a:pt x="0" y="2430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61388" y="459371"/>
            <a:ext cx="2160527" cy="2267729"/>
          </a:xfrm>
          <a:custGeom>
            <a:avLst/>
            <a:gdLst/>
            <a:ahLst/>
            <a:cxnLst/>
            <a:rect r="r" b="b" t="t" l="l"/>
            <a:pathLst>
              <a:path h="2267729" w="2160527">
                <a:moveTo>
                  <a:pt x="0" y="0"/>
                </a:moveTo>
                <a:lnTo>
                  <a:pt x="2160527" y="0"/>
                </a:lnTo>
                <a:lnTo>
                  <a:pt x="2160527" y="2267729"/>
                </a:lnTo>
                <a:lnTo>
                  <a:pt x="0" y="2267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39" t="-4701" r="-2806"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1028700"/>
            <a:ext cx="18288000" cy="9258300"/>
          </a:xfrm>
          <a:custGeom>
            <a:avLst/>
            <a:gdLst/>
            <a:ahLst/>
            <a:cxnLst/>
            <a:rect r="r" b="b" t="t" l="l"/>
            <a:pathLst>
              <a:path h="9258300" w="18288000">
                <a:moveTo>
                  <a:pt x="0" y="0"/>
                </a:moveTo>
                <a:lnTo>
                  <a:pt x="18288000" y="0"/>
                </a:lnTo>
                <a:lnTo>
                  <a:pt x="18288000" y="9258300"/>
                </a:lnTo>
                <a:lnTo>
                  <a:pt x="0" y="9258300"/>
                </a:lnTo>
                <a:lnTo>
                  <a:pt x="0" y="0"/>
                </a:lnTo>
                <a:close/>
              </a:path>
            </a:pathLst>
          </a:custGeom>
          <a:blipFill>
            <a:blip r:embed="rId2"/>
            <a:stretch>
              <a:fillRect l="-7148" t="-7614" r="0" b="-5694"/>
            </a:stretch>
          </a:blipFill>
        </p:spPr>
      </p:sp>
      <p:sp>
        <p:nvSpPr>
          <p:cNvPr name="TextBox 4" id="4"/>
          <p:cNvSpPr txBox="true"/>
          <p:nvPr/>
        </p:nvSpPr>
        <p:spPr>
          <a:xfrm rot="0">
            <a:off x="523601" y="2530962"/>
            <a:ext cx="4489586" cy="4279727"/>
          </a:xfrm>
          <a:prstGeom prst="rect">
            <a:avLst/>
          </a:prstGeom>
        </p:spPr>
        <p:txBody>
          <a:bodyPr anchor="t" rtlCol="false" tIns="0" lIns="0" bIns="0" rIns="0">
            <a:spAutoFit/>
          </a:bodyPr>
          <a:lstStyle/>
          <a:p>
            <a:pPr>
              <a:lnSpc>
                <a:spcPts val="3999"/>
              </a:lnSpc>
            </a:pPr>
            <a:r>
              <a:rPr lang="en-US" sz="2856">
                <a:solidFill>
                  <a:srgbClr val="000000"/>
                </a:solidFill>
                <a:latin typeface="Open Sans"/>
              </a:rPr>
              <a:t>Plus le coefficient est proche de 1 plus il est représentative par la composante.</a:t>
            </a:r>
          </a:p>
          <a:p>
            <a:pPr>
              <a:lnSpc>
                <a:spcPts val="3999"/>
              </a:lnSpc>
            </a:pPr>
            <a:r>
              <a:rPr lang="en-US" sz="2856">
                <a:solidFill>
                  <a:srgbClr val="000000"/>
                </a:solidFill>
                <a:latin typeface="Open Sans"/>
              </a:rPr>
              <a:t>La composante 1 représente les items suivants :</a:t>
            </a:r>
          </a:p>
          <a:p>
            <a:pPr algn="ctr">
              <a:lnSpc>
                <a:spcPts val="3019"/>
              </a:lnSpc>
            </a:pPr>
            <a:r>
              <a:rPr lang="en-US" sz="2156">
                <a:solidFill>
                  <a:srgbClr val="000000"/>
                </a:solidFill>
                <a:latin typeface="Open Sans"/>
              </a:rPr>
              <a:t> </a:t>
            </a:r>
          </a:p>
          <a:p>
            <a:pPr algn="ctr">
              <a:lnSpc>
                <a:spcPts val="3019"/>
              </a:lnSpc>
            </a:pPr>
          </a:p>
        </p:txBody>
      </p:sp>
      <p:sp>
        <p:nvSpPr>
          <p:cNvPr name="TextBox 5" id="5"/>
          <p:cNvSpPr txBox="true"/>
          <p:nvPr/>
        </p:nvSpPr>
        <p:spPr>
          <a:xfrm rot="0">
            <a:off x="523601" y="361950"/>
            <a:ext cx="6875711"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Matrice des composantes </a:t>
            </a:r>
          </a:p>
        </p:txBody>
      </p:sp>
      <p:sp>
        <p:nvSpPr>
          <p:cNvPr name="Freeform 6" id="6"/>
          <p:cNvSpPr/>
          <p:nvPr/>
        </p:nvSpPr>
        <p:spPr>
          <a:xfrm flipH="false" flipV="false" rot="0">
            <a:off x="13160459" y="1028700"/>
            <a:ext cx="3654530" cy="6655601"/>
          </a:xfrm>
          <a:custGeom>
            <a:avLst/>
            <a:gdLst/>
            <a:ahLst/>
            <a:cxnLst/>
            <a:rect r="r" b="b" t="t" l="l"/>
            <a:pathLst>
              <a:path h="6655601" w="3654530">
                <a:moveTo>
                  <a:pt x="0" y="0"/>
                </a:moveTo>
                <a:lnTo>
                  <a:pt x="3654530" y="0"/>
                </a:lnTo>
                <a:lnTo>
                  <a:pt x="3654530" y="6655601"/>
                </a:lnTo>
                <a:lnTo>
                  <a:pt x="0" y="66556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14186169" y="6439042"/>
            <a:ext cx="2044857" cy="3298157"/>
          </a:xfrm>
          <a:custGeom>
            <a:avLst/>
            <a:gdLst/>
            <a:ahLst/>
            <a:cxnLst/>
            <a:rect r="r" b="b" t="t" l="l"/>
            <a:pathLst>
              <a:path h="3298157" w="2044857">
                <a:moveTo>
                  <a:pt x="0" y="0"/>
                </a:moveTo>
                <a:lnTo>
                  <a:pt x="2044857" y="0"/>
                </a:lnTo>
                <a:lnTo>
                  <a:pt x="2044857" y="3298157"/>
                </a:lnTo>
                <a:lnTo>
                  <a:pt x="0" y="3298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5419" y="554352"/>
            <a:ext cx="3702844" cy="1285875"/>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La régression :</a:t>
            </a:r>
          </a:p>
          <a:p>
            <a:pPr algn="l" marL="0" indent="0" lvl="0">
              <a:lnSpc>
                <a:spcPts val="4943"/>
              </a:lnSpc>
              <a:spcBef>
                <a:spcPct val="0"/>
              </a:spcBef>
            </a:pPr>
          </a:p>
        </p:txBody>
      </p:sp>
      <p:sp>
        <p:nvSpPr>
          <p:cNvPr name="TextBox 5" id="5"/>
          <p:cNvSpPr txBox="true"/>
          <p:nvPr/>
        </p:nvSpPr>
        <p:spPr>
          <a:xfrm rot="0">
            <a:off x="685419" y="2085500"/>
            <a:ext cx="16889643" cy="5595820"/>
          </a:xfrm>
          <a:prstGeom prst="rect">
            <a:avLst/>
          </a:prstGeom>
        </p:spPr>
        <p:txBody>
          <a:bodyPr anchor="t" rtlCol="false" tIns="0" lIns="0" bIns="0" rIns="0">
            <a:spAutoFit/>
          </a:bodyPr>
          <a:lstStyle/>
          <a:p>
            <a:pPr>
              <a:lnSpc>
                <a:spcPts val="4468"/>
              </a:lnSpc>
            </a:pPr>
            <a:r>
              <a:rPr lang="en-US" sz="3192">
                <a:solidFill>
                  <a:srgbClr val="000000"/>
                </a:solidFill>
                <a:latin typeface="Open Sans"/>
              </a:rPr>
              <a:t>L'analyse de régression est une méthode statistique couramment utilisée pour examiner la relation entre une variable dépendante et une ou plusieurs variables indépendantes.</a:t>
            </a:r>
          </a:p>
          <a:p>
            <a:pPr>
              <a:lnSpc>
                <a:spcPts val="4468"/>
              </a:lnSpc>
            </a:pPr>
            <a:r>
              <a:rPr lang="en-US" sz="3192">
                <a:solidFill>
                  <a:srgbClr val="000000"/>
                </a:solidFill>
                <a:latin typeface="Open Sans"/>
              </a:rPr>
              <a:t>On va examiner la relation entre le comportement en classe et la motivation (MEX, MI, AM ), </a:t>
            </a:r>
          </a:p>
          <a:p>
            <a:pPr>
              <a:lnSpc>
                <a:spcPts val="4468"/>
              </a:lnSpc>
            </a:pPr>
            <a:r>
              <a:rPr lang="en-US" sz="3192">
                <a:solidFill>
                  <a:srgbClr val="000000"/>
                </a:solidFill>
                <a:latin typeface="Open Sans"/>
              </a:rPr>
              <a:t>le soutient à l’autonomie et organisation au travail . </a:t>
            </a:r>
          </a:p>
          <a:p>
            <a:pPr marL="689184" indent="-344592" lvl="1">
              <a:lnSpc>
                <a:spcPts val="4468"/>
              </a:lnSpc>
              <a:buFont typeface="Arial"/>
              <a:buChar char="•"/>
            </a:pPr>
            <a:r>
              <a:rPr lang="en-US" sz="3192">
                <a:solidFill>
                  <a:srgbClr val="000000"/>
                </a:solidFill>
                <a:latin typeface="Open Sans Bold"/>
              </a:rPr>
              <a:t>Variable expliquée : comportement en classe </a:t>
            </a:r>
          </a:p>
          <a:p>
            <a:pPr marL="689184" indent="-344592" lvl="1">
              <a:lnSpc>
                <a:spcPts val="4468"/>
              </a:lnSpc>
              <a:buFont typeface="Arial"/>
              <a:buChar char="•"/>
            </a:pPr>
            <a:r>
              <a:rPr lang="en-US" sz="3192">
                <a:solidFill>
                  <a:srgbClr val="000000"/>
                </a:solidFill>
                <a:latin typeface="Open Sans Bold"/>
              </a:rPr>
              <a:t>Variables explicatives : la motivation, le soutient à l’autonomie, organisation au travail.</a:t>
            </a:r>
          </a:p>
          <a:p>
            <a:pPr>
              <a:lnSpc>
                <a:spcPts val="4468"/>
              </a:lnSpc>
            </a:pPr>
          </a:p>
          <a:p>
            <a:pPr>
              <a:lnSpc>
                <a:spcPts val="446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807" t="0" r="-4807"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0" y="0"/>
            <a:ext cx="18288000" cy="10439025"/>
          </a:xfrm>
          <a:custGeom>
            <a:avLst/>
            <a:gdLst/>
            <a:ahLst/>
            <a:cxnLst/>
            <a:rect r="r" b="b" t="t" l="l"/>
            <a:pathLst>
              <a:path h="10439025" w="18288000">
                <a:moveTo>
                  <a:pt x="0" y="0"/>
                </a:moveTo>
                <a:lnTo>
                  <a:pt x="18288000" y="0"/>
                </a:lnTo>
                <a:lnTo>
                  <a:pt x="18288000" y="10439025"/>
                </a:lnTo>
                <a:lnTo>
                  <a:pt x="0" y="10439025"/>
                </a:lnTo>
                <a:lnTo>
                  <a:pt x="0" y="0"/>
                </a:lnTo>
                <a:close/>
              </a:path>
            </a:pathLst>
          </a:custGeom>
          <a:blipFill>
            <a:blip r:embed="rId2"/>
            <a:stretch>
              <a:fillRect l="-11239" t="0" r="-16125" b="-2079"/>
            </a:stretch>
          </a:blipFill>
        </p:spPr>
      </p:sp>
      <p:sp>
        <p:nvSpPr>
          <p:cNvPr name="Freeform 4" id="4"/>
          <p:cNvSpPr/>
          <p:nvPr/>
        </p:nvSpPr>
        <p:spPr>
          <a:xfrm flipH="false" flipV="false" rot="0">
            <a:off x="15949313" y="5081179"/>
            <a:ext cx="2069959" cy="3352160"/>
          </a:xfrm>
          <a:custGeom>
            <a:avLst/>
            <a:gdLst/>
            <a:ahLst/>
            <a:cxnLst/>
            <a:rect r="r" b="b" t="t" l="l"/>
            <a:pathLst>
              <a:path h="3352160" w="2069959">
                <a:moveTo>
                  <a:pt x="0" y="0"/>
                </a:moveTo>
                <a:lnTo>
                  <a:pt x="2069959" y="0"/>
                </a:lnTo>
                <a:lnTo>
                  <a:pt x="2069959" y="3352160"/>
                </a:lnTo>
                <a:lnTo>
                  <a:pt x="0" y="3352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97660"/>
            <a:ext cx="18288000" cy="9428540"/>
          </a:xfrm>
          <a:custGeom>
            <a:avLst/>
            <a:gdLst/>
            <a:ahLst/>
            <a:cxnLst/>
            <a:rect r="r" b="b" t="t" l="l"/>
            <a:pathLst>
              <a:path h="9428540" w="18288000">
                <a:moveTo>
                  <a:pt x="0" y="0"/>
                </a:moveTo>
                <a:lnTo>
                  <a:pt x="18288000" y="0"/>
                </a:lnTo>
                <a:lnTo>
                  <a:pt x="18288000" y="9428541"/>
                </a:lnTo>
                <a:lnTo>
                  <a:pt x="0" y="9428541"/>
                </a:lnTo>
                <a:lnTo>
                  <a:pt x="0" y="0"/>
                </a:lnTo>
                <a:close/>
              </a:path>
            </a:pathLst>
          </a:custGeom>
          <a:blipFill>
            <a:blip r:embed="rId2"/>
            <a:stretch>
              <a:fillRect l="-14414" t="-21332" r="-14327" b="0"/>
            </a:stretch>
          </a:blipFill>
        </p:spPr>
      </p:sp>
      <p:sp>
        <p:nvSpPr>
          <p:cNvPr name="TextBox 3" id="3"/>
          <p:cNvSpPr txBox="true"/>
          <p:nvPr/>
        </p:nvSpPr>
        <p:spPr>
          <a:xfrm rot="0">
            <a:off x="1028700" y="361950"/>
            <a:ext cx="2122289"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ANOVA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7691167"/>
            <a:ext cx="18288000" cy="2597827"/>
          </a:xfrm>
          <a:prstGeom prst="rect">
            <a:avLst/>
          </a:prstGeom>
          <a:solidFill>
            <a:srgbClr val="99B83C"/>
          </a:solidFill>
        </p:spPr>
      </p:sp>
      <p:sp>
        <p:nvSpPr>
          <p:cNvPr name="TextBox 3" id="3"/>
          <p:cNvSpPr txBox="true"/>
          <p:nvPr/>
        </p:nvSpPr>
        <p:spPr>
          <a:xfrm rot="0">
            <a:off x="193070" y="653415"/>
            <a:ext cx="9528177" cy="375285"/>
          </a:xfrm>
          <a:prstGeom prst="rect">
            <a:avLst/>
          </a:prstGeom>
        </p:spPr>
        <p:txBody>
          <a:bodyPr anchor="t" rtlCol="false" tIns="0" lIns="0" bIns="0" rIns="0">
            <a:spAutoFit/>
          </a:bodyPr>
          <a:lstStyle/>
          <a:p>
            <a:pPr>
              <a:lnSpc>
                <a:spcPts val="2940"/>
              </a:lnSpc>
            </a:pPr>
            <a:r>
              <a:rPr lang="en-US" sz="2100">
                <a:solidFill>
                  <a:srgbClr val="000000"/>
                </a:solidFill>
                <a:latin typeface="Public Sans"/>
              </a:rPr>
              <a:t>IEEE ISET Bizerte Student Branch</a:t>
            </a:r>
            <a:r>
              <a:rPr lang="en-US" sz="2100">
                <a:solidFill>
                  <a:srgbClr val="000000"/>
                </a:solidFill>
                <a:latin typeface="Public Sans"/>
              </a:rPr>
              <a:t> </a:t>
            </a:r>
          </a:p>
        </p:txBody>
      </p:sp>
      <p:sp>
        <p:nvSpPr>
          <p:cNvPr name="TextBox 4" id="4"/>
          <p:cNvSpPr txBox="true"/>
          <p:nvPr/>
        </p:nvSpPr>
        <p:spPr>
          <a:xfrm rot="0">
            <a:off x="193070" y="1284574"/>
            <a:ext cx="4170402" cy="880110"/>
          </a:xfrm>
          <a:prstGeom prst="rect">
            <a:avLst/>
          </a:prstGeom>
        </p:spPr>
        <p:txBody>
          <a:bodyPr anchor="t" rtlCol="false" tIns="0" lIns="0" bIns="0" rIns="0">
            <a:spAutoFit/>
          </a:bodyPr>
          <a:lstStyle/>
          <a:p>
            <a:pPr algn="ctr">
              <a:lnSpc>
                <a:spcPts val="7139"/>
              </a:lnSpc>
            </a:pPr>
            <a:r>
              <a:rPr lang="en-US" sz="5100">
                <a:solidFill>
                  <a:srgbClr val="000000"/>
                </a:solidFill>
                <a:latin typeface="Open Sans Bold"/>
              </a:rPr>
              <a:t>Introduction</a:t>
            </a:r>
          </a:p>
        </p:txBody>
      </p:sp>
      <p:sp>
        <p:nvSpPr>
          <p:cNvPr name="TextBox 5" id="5"/>
          <p:cNvSpPr txBox="true"/>
          <p:nvPr/>
        </p:nvSpPr>
        <p:spPr>
          <a:xfrm rot="0">
            <a:off x="193070" y="2468183"/>
            <a:ext cx="17901859" cy="5089634"/>
          </a:xfrm>
          <a:prstGeom prst="rect">
            <a:avLst/>
          </a:prstGeom>
        </p:spPr>
        <p:txBody>
          <a:bodyPr anchor="t" rtlCol="false" tIns="0" lIns="0" bIns="0" rIns="0">
            <a:spAutoFit/>
          </a:bodyPr>
          <a:lstStyle/>
          <a:p>
            <a:pPr algn="just">
              <a:lnSpc>
                <a:spcPts val="4489"/>
              </a:lnSpc>
            </a:pPr>
            <a:r>
              <a:rPr lang="en-US" sz="3207">
                <a:solidFill>
                  <a:srgbClr val="000000"/>
                </a:solidFill>
                <a:latin typeface="Open Sans"/>
              </a:rPr>
              <a:t>L'étude des interactions complexes chez les étudiants, notamment en matière d'autonomie, met en lumière des problématiques cruciales. Comprendre ces intrications est essentiel pour appréhender les multiples facteurs influant sur la vie étudiante. Cette introduction souligne les défis liés à la variabilité rapide des sentiments des étudiants, insiste sur la nécessité d'une approche longitudinale pour capturer ces fluctuations, et met en évidence la complexité des liens entre l'autonomie, le comportement en classe et le soutien à l'autonomie. Ces enjeux critiques appellent à une réflexion approfondie, guidant la recherche et les initiatives éducatives pour soutenir de manière holistique les étudiants dans leur parcours académique et personnel.</a:t>
            </a:r>
          </a:p>
        </p:txBody>
      </p:sp>
      <p:grpSp>
        <p:nvGrpSpPr>
          <p:cNvPr name="Group 6" id="6"/>
          <p:cNvGrpSpPr/>
          <p:nvPr/>
        </p:nvGrpSpPr>
        <p:grpSpPr>
          <a:xfrm rot="0">
            <a:off x="12049361" y="7095817"/>
            <a:ext cx="5525068" cy="3191183"/>
            <a:chOff x="0" y="0"/>
            <a:chExt cx="7366757" cy="4254911"/>
          </a:xfrm>
        </p:grpSpPr>
        <p:sp>
          <p:nvSpPr>
            <p:cNvPr name="Freeform 7" id="7"/>
            <p:cNvSpPr/>
            <p:nvPr/>
          </p:nvSpPr>
          <p:spPr>
            <a:xfrm flipH="false" flipV="false" rot="0">
              <a:off x="2669336" y="0"/>
              <a:ext cx="2328903" cy="3638910"/>
            </a:xfrm>
            <a:custGeom>
              <a:avLst/>
              <a:gdLst/>
              <a:ahLst/>
              <a:cxnLst/>
              <a:rect r="r" b="b" t="t" l="l"/>
              <a:pathLst>
                <a:path h="3638910" w="2328903">
                  <a:moveTo>
                    <a:pt x="0" y="0"/>
                  </a:moveTo>
                  <a:lnTo>
                    <a:pt x="2328903" y="0"/>
                  </a:lnTo>
                  <a:lnTo>
                    <a:pt x="2328903" y="3638910"/>
                  </a:lnTo>
                  <a:lnTo>
                    <a:pt x="0" y="3638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232121"/>
              <a:ext cx="2368519" cy="3700811"/>
            </a:xfrm>
            <a:custGeom>
              <a:avLst/>
              <a:gdLst/>
              <a:ahLst/>
              <a:cxnLst/>
              <a:rect r="r" b="b" t="t" l="l"/>
              <a:pathLst>
                <a:path h="3700811" w="2368519">
                  <a:moveTo>
                    <a:pt x="0" y="0"/>
                  </a:moveTo>
                  <a:lnTo>
                    <a:pt x="2368519" y="0"/>
                  </a:lnTo>
                  <a:lnTo>
                    <a:pt x="2368519" y="3700811"/>
                  </a:lnTo>
                  <a:lnTo>
                    <a:pt x="0" y="3700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998239" y="554100"/>
              <a:ext cx="2368519" cy="3700811"/>
            </a:xfrm>
            <a:custGeom>
              <a:avLst/>
              <a:gdLst/>
              <a:ahLst/>
              <a:cxnLst/>
              <a:rect r="r" b="b" t="t" l="l"/>
              <a:pathLst>
                <a:path h="3700811" w="2368519">
                  <a:moveTo>
                    <a:pt x="0" y="0"/>
                  </a:moveTo>
                  <a:lnTo>
                    <a:pt x="2368518" y="0"/>
                  </a:lnTo>
                  <a:lnTo>
                    <a:pt x="2368518" y="3700811"/>
                  </a:lnTo>
                  <a:lnTo>
                    <a:pt x="0" y="3700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15605971" y="212971"/>
            <a:ext cx="2160527" cy="2267729"/>
          </a:xfrm>
          <a:custGeom>
            <a:avLst/>
            <a:gdLst/>
            <a:ahLst/>
            <a:cxnLst/>
            <a:rect r="r" b="b" t="t" l="l"/>
            <a:pathLst>
              <a:path h="2267729" w="2160527">
                <a:moveTo>
                  <a:pt x="0" y="0"/>
                </a:moveTo>
                <a:lnTo>
                  <a:pt x="2160527" y="0"/>
                </a:lnTo>
                <a:lnTo>
                  <a:pt x="2160527" y="2267728"/>
                </a:lnTo>
                <a:lnTo>
                  <a:pt x="0" y="2267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3661" y="0"/>
            <a:ext cx="13343895" cy="10287000"/>
          </a:xfrm>
          <a:custGeom>
            <a:avLst/>
            <a:gdLst/>
            <a:ahLst/>
            <a:cxnLst/>
            <a:rect r="r" b="b" t="t" l="l"/>
            <a:pathLst>
              <a:path h="10287000" w="13343895">
                <a:moveTo>
                  <a:pt x="0" y="0"/>
                </a:moveTo>
                <a:lnTo>
                  <a:pt x="13343895" y="0"/>
                </a:lnTo>
                <a:lnTo>
                  <a:pt x="13343895" y="10287000"/>
                </a:lnTo>
                <a:lnTo>
                  <a:pt x="0" y="10287000"/>
                </a:lnTo>
                <a:lnTo>
                  <a:pt x="0" y="0"/>
                </a:lnTo>
                <a:close/>
              </a:path>
            </a:pathLst>
          </a:custGeom>
          <a:blipFill>
            <a:blip r:embed="rId2"/>
            <a:stretch>
              <a:fillRect l="-2552" t="-1022" r="-12178" b="-3817"/>
            </a:stretch>
          </a:blipFill>
        </p:spPr>
      </p:sp>
      <p:sp>
        <p:nvSpPr>
          <p:cNvPr name="AutoShape 3" id="3"/>
          <p:cNvSpPr/>
          <p:nvPr/>
        </p:nvSpPr>
        <p:spPr>
          <a:xfrm rot="5400000">
            <a:off x="-8217169" y="5835694"/>
            <a:ext cx="18288000" cy="1853661"/>
          </a:xfrm>
          <a:prstGeom prst="rect">
            <a:avLst/>
          </a:prstGeom>
          <a:solidFill>
            <a:srgbClr val="99D9D9"/>
          </a:solidFill>
        </p:spPr>
      </p:sp>
      <p:sp>
        <p:nvSpPr>
          <p:cNvPr name="Freeform 4" id="4"/>
          <p:cNvSpPr/>
          <p:nvPr/>
        </p:nvSpPr>
        <p:spPr>
          <a:xfrm flipH="false" flipV="false" rot="0">
            <a:off x="12926801" y="2049806"/>
            <a:ext cx="4332499" cy="2931701"/>
          </a:xfrm>
          <a:custGeom>
            <a:avLst/>
            <a:gdLst/>
            <a:ahLst/>
            <a:cxnLst/>
            <a:rect r="r" b="b" t="t" l="l"/>
            <a:pathLst>
              <a:path h="2931701" w="4332499">
                <a:moveTo>
                  <a:pt x="0" y="0"/>
                </a:moveTo>
                <a:lnTo>
                  <a:pt x="4332499" y="0"/>
                </a:lnTo>
                <a:lnTo>
                  <a:pt x="4332499" y="2931702"/>
                </a:lnTo>
                <a:lnTo>
                  <a:pt x="0" y="2931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TextBox 3" id="3"/>
          <p:cNvSpPr txBox="true"/>
          <p:nvPr/>
        </p:nvSpPr>
        <p:spPr>
          <a:xfrm rot="0">
            <a:off x="1185801" y="1717058"/>
            <a:ext cx="15916398" cy="6604405"/>
          </a:xfrm>
          <a:prstGeom prst="rect">
            <a:avLst/>
          </a:prstGeom>
        </p:spPr>
        <p:txBody>
          <a:bodyPr anchor="t" rtlCol="false" tIns="0" lIns="0" bIns="0" rIns="0">
            <a:spAutoFit/>
          </a:bodyPr>
          <a:lstStyle/>
          <a:p>
            <a:pPr>
              <a:lnSpc>
                <a:spcPts val="4737"/>
              </a:lnSpc>
            </a:pPr>
            <a:r>
              <a:rPr lang="en-US" sz="3096">
                <a:solidFill>
                  <a:srgbClr val="000000"/>
                </a:solidFill>
                <a:latin typeface="Telegraf"/>
              </a:rPr>
              <a:t>L'analyse SPSS sur l'autonomie des étudiants, le comportement en classe, le soutien à l'autonomie et l'organisation du travail n'est pas significative. La variabilité rapide des sentiments des étudiants introduit du bruit, rendant difficile l'établissement de relations claires. Les fluctuations, influencées par des facteurs externes non inclus dans le modèle, expliquent la non-significativité. Considérer la dynamique temporelle des sentiments des étudiants dans les futures études est crucial. Explorer ces variations avec des mesures longitudinales ou des entretiens qualitatifs peut affiner la compréhension des facteurs temporels. La non-significativité du modèle indique la nécessité d'une approche nuancée pour interpréter les résultats en éducation.</a:t>
            </a:r>
          </a:p>
          <a:p>
            <a:pPr>
              <a:lnSpc>
                <a:spcPts val="4737"/>
              </a:lnSpc>
            </a:pPr>
          </a:p>
          <a:p>
            <a:pPr>
              <a:lnSpc>
                <a:spcPts val="4737"/>
              </a:lnSpc>
            </a:pPr>
          </a:p>
        </p:txBody>
      </p:sp>
      <p:sp>
        <p:nvSpPr>
          <p:cNvPr name="TextBox 4" id="4"/>
          <p:cNvSpPr txBox="true"/>
          <p:nvPr/>
        </p:nvSpPr>
        <p:spPr>
          <a:xfrm rot="0">
            <a:off x="588257" y="564533"/>
            <a:ext cx="8555743" cy="1285875"/>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Résultat obtenu :</a:t>
            </a:r>
          </a:p>
          <a:p>
            <a:pPr algn="l" marL="0" indent="0" lvl="0">
              <a:lnSpc>
                <a:spcPts val="494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Freeform 3" id="3"/>
          <p:cNvSpPr/>
          <p:nvPr/>
        </p:nvSpPr>
        <p:spPr>
          <a:xfrm flipH="false" flipV="false" rot="0">
            <a:off x="14907284" y="330120"/>
            <a:ext cx="2680965" cy="2013161"/>
          </a:xfrm>
          <a:custGeom>
            <a:avLst/>
            <a:gdLst/>
            <a:ahLst/>
            <a:cxnLst/>
            <a:rect r="r" b="b" t="t" l="l"/>
            <a:pathLst>
              <a:path h="2013161" w="2680965">
                <a:moveTo>
                  <a:pt x="0" y="0"/>
                </a:moveTo>
                <a:lnTo>
                  <a:pt x="2680965" y="0"/>
                </a:lnTo>
                <a:lnTo>
                  <a:pt x="2680965" y="2013161"/>
                </a:lnTo>
                <a:lnTo>
                  <a:pt x="0" y="20131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78802" y="2639050"/>
            <a:ext cx="13575595" cy="8552941"/>
          </a:xfrm>
          <a:prstGeom prst="rect">
            <a:avLst/>
          </a:prstGeom>
        </p:spPr>
        <p:txBody>
          <a:bodyPr anchor="t" rtlCol="false" tIns="0" lIns="0" bIns="0" rIns="0">
            <a:spAutoFit/>
          </a:bodyPr>
          <a:lstStyle/>
          <a:p>
            <a:pPr>
              <a:lnSpc>
                <a:spcPts val="4228"/>
              </a:lnSpc>
            </a:pPr>
            <a:r>
              <a:rPr lang="en-US" sz="3020">
                <a:solidFill>
                  <a:srgbClr val="000000"/>
                </a:solidFill>
                <a:latin typeface="Telegraf"/>
              </a:rPr>
              <a:t>L'analyse des liens entre l'autonomie des étudiants, leur comportement en classe, le soutien à l'autonomie et l'organisation du travail révèle une complexité due à la variabilité rapide des sentiments. La non-significativité du modèle souligne la nécessité d'une exploration nuancée, avec une approche longitudinale intégrant des méthodes qualitatives. Comprendre ces relations complexes demande une vision holistique de la vie étudiante, tenant compte de facteurs personnels et sociaux non mesurés. Cela souligne la complexité inhérente à la compréhension des interactions étudiantes, appelant à des approches plus dynamiques dans la recherche et le soutien éducatifs.</a:t>
            </a:r>
          </a:p>
          <a:p>
            <a:pPr algn="ctr">
              <a:lnSpc>
                <a:spcPts val="4228"/>
              </a:lnSpc>
            </a:pPr>
          </a:p>
          <a:p>
            <a:pPr algn="ctr">
              <a:lnSpc>
                <a:spcPts val="4228"/>
              </a:lnSpc>
            </a:pPr>
          </a:p>
          <a:p>
            <a:pPr algn="ctr">
              <a:lnSpc>
                <a:spcPts val="4228"/>
              </a:lnSpc>
            </a:pPr>
          </a:p>
          <a:p>
            <a:pPr algn="ctr">
              <a:lnSpc>
                <a:spcPts val="4228"/>
              </a:lnSpc>
            </a:pPr>
          </a:p>
          <a:p>
            <a:pPr algn="ctr">
              <a:lnSpc>
                <a:spcPts val="4228"/>
              </a:lnSpc>
            </a:pPr>
          </a:p>
          <a:p>
            <a:pPr algn="ctr">
              <a:lnSpc>
                <a:spcPts val="4228"/>
              </a:lnSpc>
            </a:pPr>
          </a:p>
        </p:txBody>
      </p:sp>
      <p:sp>
        <p:nvSpPr>
          <p:cNvPr name="TextBox 5" id="5"/>
          <p:cNvSpPr txBox="true"/>
          <p:nvPr/>
        </p:nvSpPr>
        <p:spPr>
          <a:xfrm rot="0">
            <a:off x="566700" y="1289075"/>
            <a:ext cx="3013770" cy="666750"/>
          </a:xfrm>
          <a:prstGeom prst="rect">
            <a:avLst/>
          </a:prstGeom>
        </p:spPr>
        <p:txBody>
          <a:bodyPr anchor="t" rtlCol="false" tIns="0" lIns="0" bIns="0" rIns="0">
            <a:spAutoFit/>
          </a:bodyPr>
          <a:lstStyle/>
          <a:p>
            <a:pPr algn="l" marL="0" indent="0" lvl="0">
              <a:lnSpc>
                <a:spcPts val="4944"/>
              </a:lnSpc>
              <a:spcBef>
                <a:spcPct val="0"/>
              </a:spcBef>
            </a:pPr>
            <a:r>
              <a:rPr lang="en-US" sz="4120" strike="noStrike" u="none">
                <a:solidFill>
                  <a:srgbClr val="000000"/>
                </a:solidFill>
                <a:latin typeface="Telegraf Bold"/>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2608" y="160992"/>
            <a:ext cx="16475602" cy="2637206"/>
          </a:xfrm>
          <a:custGeom>
            <a:avLst/>
            <a:gdLst/>
            <a:ahLst/>
            <a:cxnLst/>
            <a:rect r="r" b="b" t="t" l="l"/>
            <a:pathLst>
              <a:path h="2637206" w="16475602">
                <a:moveTo>
                  <a:pt x="0" y="0"/>
                </a:moveTo>
                <a:lnTo>
                  <a:pt x="16475602" y="0"/>
                </a:lnTo>
                <a:lnTo>
                  <a:pt x="16475602" y="2637205"/>
                </a:lnTo>
                <a:lnTo>
                  <a:pt x="0" y="2637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2608" y="2969000"/>
            <a:ext cx="8894007" cy="7004799"/>
          </a:xfrm>
          <a:custGeom>
            <a:avLst/>
            <a:gdLst/>
            <a:ahLst/>
            <a:cxnLst/>
            <a:rect r="r" b="b" t="t" l="l"/>
            <a:pathLst>
              <a:path h="7004799" w="8894007">
                <a:moveTo>
                  <a:pt x="0" y="0"/>
                </a:moveTo>
                <a:lnTo>
                  <a:pt x="8894007" y="0"/>
                </a:lnTo>
                <a:lnTo>
                  <a:pt x="8894007" y="7004799"/>
                </a:lnTo>
                <a:lnTo>
                  <a:pt x="0" y="7004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5400000">
            <a:off x="8234210" y="6944495"/>
            <a:ext cx="18288000" cy="1853661"/>
          </a:xfrm>
          <a:prstGeom prst="rect">
            <a:avLst/>
          </a:prstGeom>
          <a:solidFill>
            <a:srgbClr val="99D9D9"/>
          </a:solidFill>
        </p:spPr>
      </p:sp>
      <p:sp>
        <p:nvSpPr>
          <p:cNvPr name="Freeform 6" id="6"/>
          <p:cNvSpPr/>
          <p:nvPr/>
        </p:nvSpPr>
        <p:spPr>
          <a:xfrm flipH="false" flipV="false" rot="0">
            <a:off x="11373703" y="5394361"/>
            <a:ext cx="2947226" cy="4114800"/>
          </a:xfrm>
          <a:custGeom>
            <a:avLst/>
            <a:gdLst/>
            <a:ahLst/>
            <a:cxnLst/>
            <a:rect r="r" b="b" t="t" l="l"/>
            <a:pathLst>
              <a:path h="4114800" w="2947226">
                <a:moveTo>
                  <a:pt x="0" y="0"/>
                </a:moveTo>
                <a:lnTo>
                  <a:pt x="2947225" y="0"/>
                </a:lnTo>
                <a:lnTo>
                  <a:pt x="294722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15845" y="822369"/>
            <a:ext cx="5319389" cy="657225"/>
          </a:xfrm>
          <a:prstGeom prst="rect">
            <a:avLst/>
          </a:prstGeom>
        </p:spPr>
        <p:txBody>
          <a:bodyPr anchor="t" rtlCol="false" tIns="0" lIns="0" bIns="0" rIns="0">
            <a:spAutoFit/>
          </a:bodyPr>
          <a:lstStyle/>
          <a:p>
            <a:pPr algn="l" marL="0" indent="0" lvl="0">
              <a:lnSpc>
                <a:spcPts val="4944"/>
              </a:lnSpc>
              <a:spcBef>
                <a:spcPct val="0"/>
              </a:spcBef>
            </a:pPr>
            <a:r>
              <a:rPr lang="en-US" sz="4120" strike="noStrike" u="none">
                <a:solidFill>
                  <a:srgbClr val="000000"/>
                </a:solidFill>
                <a:latin typeface="Telegraf Bold"/>
              </a:rPr>
              <a:t>Recommandations</a:t>
            </a:r>
          </a:p>
        </p:txBody>
      </p:sp>
      <p:sp>
        <p:nvSpPr>
          <p:cNvPr name="TextBox 8" id="8"/>
          <p:cNvSpPr txBox="true"/>
          <p:nvPr/>
        </p:nvSpPr>
        <p:spPr>
          <a:xfrm rot="0">
            <a:off x="1201045" y="1973199"/>
            <a:ext cx="3246882" cy="531019"/>
          </a:xfrm>
          <a:prstGeom prst="rect">
            <a:avLst/>
          </a:prstGeom>
        </p:spPr>
        <p:txBody>
          <a:bodyPr anchor="t" rtlCol="false" tIns="0" lIns="0" bIns="0" rIns="0">
            <a:spAutoFit/>
          </a:bodyPr>
          <a:lstStyle/>
          <a:p>
            <a:pPr algn="l">
              <a:lnSpc>
                <a:spcPts val="4200"/>
              </a:lnSpc>
            </a:pPr>
            <a:r>
              <a:rPr lang="en-US" sz="3000">
                <a:solidFill>
                  <a:srgbClr val="000000"/>
                </a:solidFill>
                <a:latin typeface="Public Sans"/>
              </a:rPr>
              <a:t>Prochaines étapes</a:t>
            </a:r>
          </a:p>
        </p:txBody>
      </p:sp>
      <p:sp>
        <p:nvSpPr>
          <p:cNvPr name="TextBox 9" id="9"/>
          <p:cNvSpPr txBox="true"/>
          <p:nvPr/>
        </p:nvSpPr>
        <p:spPr>
          <a:xfrm rot="0">
            <a:off x="1201045" y="7427481"/>
            <a:ext cx="7944002" cy="1459230"/>
          </a:xfrm>
          <a:prstGeom prst="rect">
            <a:avLst/>
          </a:prstGeom>
        </p:spPr>
        <p:txBody>
          <a:bodyPr anchor="t" rtlCol="false" tIns="0" lIns="0" bIns="0" rIns="0">
            <a:spAutoFit/>
          </a:bodyPr>
          <a:lstStyle/>
          <a:p>
            <a:pPr algn="l">
              <a:lnSpc>
                <a:spcPts val="2848"/>
              </a:lnSpc>
            </a:pPr>
            <a:r>
              <a:rPr lang="en-US" sz="2400">
                <a:solidFill>
                  <a:srgbClr val="000000"/>
                </a:solidFill>
                <a:latin typeface="Public Sans"/>
              </a:rPr>
              <a:t>Des entretiens qualitatifs ou des enquêtes approfondies pourraient être utilisés pour identiﬁer les facteurs contribuant à la variabilité des sentiments et afﬁner le modèle.</a:t>
            </a:r>
          </a:p>
        </p:txBody>
      </p:sp>
      <p:sp>
        <p:nvSpPr>
          <p:cNvPr name="TextBox 10" id="10"/>
          <p:cNvSpPr txBox="true"/>
          <p:nvPr/>
        </p:nvSpPr>
        <p:spPr>
          <a:xfrm rot="0">
            <a:off x="1201045" y="3993490"/>
            <a:ext cx="8201558" cy="1459230"/>
          </a:xfrm>
          <a:prstGeom prst="rect">
            <a:avLst/>
          </a:prstGeom>
        </p:spPr>
        <p:txBody>
          <a:bodyPr anchor="t" rtlCol="false" tIns="0" lIns="0" bIns="0" rIns="0">
            <a:spAutoFit/>
          </a:bodyPr>
          <a:lstStyle/>
          <a:p>
            <a:pPr algn="l">
              <a:lnSpc>
                <a:spcPts val="2851"/>
              </a:lnSpc>
            </a:pPr>
            <a:r>
              <a:rPr lang="en-US" sz="2400">
                <a:solidFill>
                  <a:srgbClr val="000000"/>
                </a:solidFill>
                <a:latin typeface="Public Sans"/>
              </a:rPr>
              <a:t>Il serait bénéﬁque d'explorer davantage les variations rapides en incluant des mesures longitudinales pour capturer l'évolution des sentiments des étudiants au ﬁl du temps.</a:t>
            </a:r>
          </a:p>
        </p:txBody>
      </p:sp>
      <p:sp>
        <p:nvSpPr>
          <p:cNvPr name="TextBox 11" id="11"/>
          <p:cNvSpPr txBox="true"/>
          <p:nvPr/>
        </p:nvSpPr>
        <p:spPr>
          <a:xfrm rot="0">
            <a:off x="1964246" y="3205258"/>
            <a:ext cx="5310283" cy="460858"/>
          </a:xfrm>
          <a:prstGeom prst="rect">
            <a:avLst/>
          </a:prstGeom>
        </p:spPr>
        <p:txBody>
          <a:bodyPr anchor="t" rtlCol="false" tIns="0" lIns="0" bIns="0" rIns="0">
            <a:spAutoFit/>
          </a:bodyPr>
          <a:lstStyle/>
          <a:p>
            <a:pPr algn="l">
              <a:lnSpc>
                <a:spcPts val="3640"/>
              </a:lnSpc>
            </a:pPr>
            <a:r>
              <a:rPr lang="en-US" sz="2600">
                <a:solidFill>
                  <a:srgbClr val="000000"/>
                </a:solidFill>
                <a:latin typeface="Public Sans Bold"/>
              </a:rPr>
              <a:t>Exploration des variations rapides</a:t>
            </a:r>
          </a:p>
        </p:txBody>
      </p:sp>
      <p:sp>
        <p:nvSpPr>
          <p:cNvPr name="TextBox 12" id="12"/>
          <p:cNvSpPr txBox="true"/>
          <p:nvPr/>
        </p:nvSpPr>
        <p:spPr>
          <a:xfrm rot="0">
            <a:off x="1964245" y="6639668"/>
            <a:ext cx="5657983" cy="460858"/>
          </a:xfrm>
          <a:prstGeom prst="rect">
            <a:avLst/>
          </a:prstGeom>
        </p:spPr>
        <p:txBody>
          <a:bodyPr anchor="t" rtlCol="false" tIns="0" lIns="0" bIns="0" rIns="0">
            <a:spAutoFit/>
          </a:bodyPr>
          <a:lstStyle/>
          <a:p>
            <a:pPr algn="l">
              <a:lnSpc>
                <a:spcPts val="3640"/>
              </a:lnSpc>
            </a:pPr>
            <a:r>
              <a:rPr lang="en-US" sz="2600">
                <a:solidFill>
                  <a:srgbClr val="000000"/>
                </a:solidFill>
                <a:latin typeface="Public Sans Bold"/>
              </a:rPr>
              <a:t>Utilisation de méthodes qualitatives</a:t>
            </a:r>
          </a:p>
        </p:txBody>
      </p:sp>
      <p:sp>
        <p:nvSpPr>
          <p:cNvPr name="TextBox 13" id="13"/>
          <p:cNvSpPr txBox="true"/>
          <p:nvPr/>
        </p:nvSpPr>
        <p:spPr>
          <a:xfrm rot="0">
            <a:off x="1421682" y="3263798"/>
            <a:ext cx="357226" cy="416204"/>
          </a:xfrm>
          <a:prstGeom prst="rect">
            <a:avLst/>
          </a:prstGeom>
        </p:spPr>
        <p:txBody>
          <a:bodyPr anchor="t" rtlCol="false" tIns="0" lIns="0" bIns="0" rIns="0">
            <a:spAutoFit/>
          </a:bodyPr>
          <a:lstStyle/>
          <a:p>
            <a:pPr algn="l">
              <a:lnSpc>
                <a:spcPts val="3359"/>
              </a:lnSpc>
            </a:pPr>
            <a:r>
              <a:rPr lang="en-US" sz="2400">
                <a:solidFill>
                  <a:srgbClr val="000000"/>
                </a:solidFill>
                <a:latin typeface="Noto Sans Bold"/>
              </a:rPr>
              <a:t>1 </a:t>
            </a:r>
          </a:p>
        </p:txBody>
      </p:sp>
      <p:sp>
        <p:nvSpPr>
          <p:cNvPr name="TextBox 14" id="14"/>
          <p:cNvSpPr txBox="true"/>
          <p:nvPr/>
        </p:nvSpPr>
        <p:spPr>
          <a:xfrm rot="0">
            <a:off x="1421682" y="6697809"/>
            <a:ext cx="357226" cy="416204"/>
          </a:xfrm>
          <a:prstGeom prst="rect">
            <a:avLst/>
          </a:prstGeom>
        </p:spPr>
        <p:txBody>
          <a:bodyPr anchor="t" rtlCol="false" tIns="0" lIns="0" bIns="0" rIns="0">
            <a:spAutoFit/>
          </a:bodyPr>
          <a:lstStyle/>
          <a:p>
            <a:pPr algn="l">
              <a:lnSpc>
                <a:spcPts val="3359"/>
              </a:lnSpc>
            </a:pPr>
            <a:r>
              <a:rPr lang="en-US" sz="2400">
                <a:solidFill>
                  <a:srgbClr val="000000"/>
                </a:solidFill>
                <a:latin typeface="Noto Sans Bold"/>
              </a:rPr>
              <a:t>2 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61393" y="2861005"/>
            <a:ext cx="6172410" cy="6071597"/>
          </a:xfrm>
          <a:custGeom>
            <a:avLst/>
            <a:gdLst/>
            <a:ahLst/>
            <a:cxnLst/>
            <a:rect r="r" b="b" t="t" l="l"/>
            <a:pathLst>
              <a:path h="6071597" w="6172410">
                <a:moveTo>
                  <a:pt x="0" y="0"/>
                </a:moveTo>
                <a:lnTo>
                  <a:pt x="6172410" y="0"/>
                </a:lnTo>
                <a:lnTo>
                  <a:pt x="6172410" y="6071597"/>
                </a:lnTo>
                <a:lnTo>
                  <a:pt x="0" y="607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2608" y="160992"/>
            <a:ext cx="16475602" cy="2637206"/>
          </a:xfrm>
          <a:custGeom>
            <a:avLst/>
            <a:gdLst/>
            <a:ahLst/>
            <a:cxnLst/>
            <a:rect r="r" b="b" t="t" l="l"/>
            <a:pathLst>
              <a:path h="2637206" w="16475602">
                <a:moveTo>
                  <a:pt x="0" y="0"/>
                </a:moveTo>
                <a:lnTo>
                  <a:pt x="16475602" y="0"/>
                </a:lnTo>
                <a:lnTo>
                  <a:pt x="16475602" y="2637205"/>
                </a:lnTo>
                <a:lnTo>
                  <a:pt x="0" y="2637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5400000">
            <a:off x="-8217169" y="5835694"/>
            <a:ext cx="18288000" cy="1853661"/>
          </a:xfrm>
          <a:prstGeom prst="rect">
            <a:avLst/>
          </a:prstGeom>
          <a:solidFill>
            <a:srgbClr val="99D9D9"/>
          </a:solidFill>
        </p:spPr>
      </p:sp>
      <p:sp>
        <p:nvSpPr>
          <p:cNvPr name="Freeform 6" id="6"/>
          <p:cNvSpPr/>
          <p:nvPr/>
        </p:nvSpPr>
        <p:spPr>
          <a:xfrm flipH="false" flipV="false" rot="0">
            <a:off x="14287519" y="6129150"/>
            <a:ext cx="2906078" cy="4114800"/>
          </a:xfrm>
          <a:custGeom>
            <a:avLst/>
            <a:gdLst/>
            <a:ahLst/>
            <a:cxnLst/>
            <a:rect r="r" b="b" t="t" l="l"/>
            <a:pathLst>
              <a:path h="4114800" w="2906078">
                <a:moveTo>
                  <a:pt x="0" y="0"/>
                </a:moveTo>
                <a:lnTo>
                  <a:pt x="2906078" y="0"/>
                </a:lnTo>
                <a:lnTo>
                  <a:pt x="290607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217446" y="981075"/>
            <a:ext cx="4932045" cy="657225"/>
          </a:xfrm>
          <a:prstGeom prst="rect">
            <a:avLst/>
          </a:prstGeom>
        </p:spPr>
        <p:txBody>
          <a:bodyPr anchor="t" rtlCol="false" tIns="0" lIns="0" bIns="0" rIns="0">
            <a:spAutoFit/>
          </a:bodyPr>
          <a:lstStyle/>
          <a:p>
            <a:pPr algn="l" marL="0" indent="0" lvl="0">
              <a:lnSpc>
                <a:spcPts val="4944"/>
              </a:lnSpc>
              <a:spcBef>
                <a:spcPct val="0"/>
              </a:spcBef>
            </a:pPr>
            <a:r>
              <a:rPr lang="en-US" sz="4120" strike="noStrike" u="none">
                <a:solidFill>
                  <a:srgbClr val="000000"/>
                </a:solidFill>
                <a:latin typeface="Telegraf Bold"/>
              </a:rPr>
              <a:t>Recherche future</a:t>
            </a:r>
          </a:p>
        </p:txBody>
      </p:sp>
      <p:sp>
        <p:nvSpPr>
          <p:cNvPr name="TextBox 8" id="8"/>
          <p:cNvSpPr txBox="true"/>
          <p:nvPr/>
        </p:nvSpPr>
        <p:spPr>
          <a:xfrm rot="0">
            <a:off x="2217446" y="1977561"/>
            <a:ext cx="5727192" cy="531019"/>
          </a:xfrm>
          <a:prstGeom prst="rect">
            <a:avLst/>
          </a:prstGeom>
        </p:spPr>
        <p:txBody>
          <a:bodyPr anchor="t" rtlCol="false" tIns="0" lIns="0" bIns="0" rIns="0">
            <a:spAutoFit/>
          </a:bodyPr>
          <a:lstStyle/>
          <a:p>
            <a:pPr algn="l">
              <a:lnSpc>
                <a:spcPts val="4200"/>
              </a:lnSpc>
            </a:pPr>
            <a:r>
              <a:rPr lang="en-US" sz="3000">
                <a:solidFill>
                  <a:srgbClr val="000000"/>
                </a:solidFill>
                <a:latin typeface="Public Sans"/>
              </a:rPr>
              <a:t>Amélioration de la méthodologie</a:t>
            </a:r>
          </a:p>
        </p:txBody>
      </p:sp>
      <p:sp>
        <p:nvSpPr>
          <p:cNvPr name="TextBox 9" id="9"/>
          <p:cNvSpPr txBox="true"/>
          <p:nvPr/>
        </p:nvSpPr>
        <p:spPr>
          <a:xfrm rot="0">
            <a:off x="2759850" y="4263485"/>
            <a:ext cx="5590946" cy="1821180"/>
          </a:xfrm>
          <a:prstGeom prst="rect">
            <a:avLst/>
          </a:prstGeom>
        </p:spPr>
        <p:txBody>
          <a:bodyPr anchor="t" rtlCol="false" tIns="0" lIns="0" bIns="0" rIns="0">
            <a:spAutoFit/>
          </a:bodyPr>
          <a:lstStyle/>
          <a:p>
            <a:pPr algn="l">
              <a:lnSpc>
                <a:spcPts val="2851"/>
              </a:lnSpc>
            </a:pPr>
            <a:r>
              <a:rPr lang="en-US" sz="2400">
                <a:solidFill>
                  <a:srgbClr val="000000"/>
                </a:solidFill>
                <a:latin typeface="Public Sans"/>
              </a:rPr>
              <a:t>Il convient d'approfondir la compréhension des facteurs temporels qui inﬂuent sur la relation entre l'autonomie des étudiants et le comportement en classe.</a:t>
            </a:r>
          </a:p>
        </p:txBody>
      </p:sp>
      <p:sp>
        <p:nvSpPr>
          <p:cNvPr name="TextBox 10" id="10"/>
          <p:cNvSpPr txBox="true"/>
          <p:nvPr/>
        </p:nvSpPr>
        <p:spPr>
          <a:xfrm rot="0">
            <a:off x="9945453" y="4625435"/>
            <a:ext cx="5047793" cy="1097280"/>
          </a:xfrm>
          <a:prstGeom prst="rect">
            <a:avLst/>
          </a:prstGeom>
        </p:spPr>
        <p:txBody>
          <a:bodyPr anchor="t" rtlCol="false" tIns="0" lIns="0" bIns="0" rIns="0">
            <a:spAutoFit/>
          </a:bodyPr>
          <a:lstStyle/>
          <a:p>
            <a:pPr algn="just">
              <a:lnSpc>
                <a:spcPts val="2851"/>
              </a:lnSpc>
            </a:pPr>
            <a:r>
              <a:rPr lang="en-US" sz="2400">
                <a:solidFill>
                  <a:srgbClr val="000000"/>
                </a:solidFill>
                <a:latin typeface="Public Sans"/>
              </a:rPr>
              <a:t>Des approches plus dynamiques et complètes sont nécessaires pour la recherche et le soutien éducatifs.</a:t>
            </a:r>
          </a:p>
        </p:txBody>
      </p:sp>
      <p:sp>
        <p:nvSpPr>
          <p:cNvPr name="TextBox 11" id="11"/>
          <p:cNvSpPr txBox="true"/>
          <p:nvPr/>
        </p:nvSpPr>
        <p:spPr>
          <a:xfrm rot="0">
            <a:off x="2865844" y="3463785"/>
            <a:ext cx="5363775" cy="460858"/>
          </a:xfrm>
          <a:prstGeom prst="rect">
            <a:avLst/>
          </a:prstGeom>
        </p:spPr>
        <p:txBody>
          <a:bodyPr anchor="t" rtlCol="false" tIns="0" lIns="0" bIns="0" rIns="0">
            <a:spAutoFit/>
          </a:bodyPr>
          <a:lstStyle/>
          <a:p>
            <a:pPr algn="l">
              <a:lnSpc>
                <a:spcPts val="3640"/>
              </a:lnSpc>
            </a:pPr>
            <a:r>
              <a:rPr lang="en-US" sz="2600">
                <a:solidFill>
                  <a:srgbClr val="000000"/>
                </a:solidFill>
                <a:latin typeface="Public Sans Bold"/>
              </a:rPr>
              <a:t>Exploration de facteurs temporels</a:t>
            </a:r>
          </a:p>
        </p:txBody>
      </p:sp>
      <p:sp>
        <p:nvSpPr>
          <p:cNvPr name="TextBox 12" id="12"/>
          <p:cNvSpPr txBox="true"/>
          <p:nvPr/>
        </p:nvSpPr>
        <p:spPr>
          <a:xfrm rot="0">
            <a:off x="10712527" y="3311385"/>
            <a:ext cx="3991451" cy="813283"/>
          </a:xfrm>
          <a:prstGeom prst="rect">
            <a:avLst/>
          </a:prstGeom>
        </p:spPr>
        <p:txBody>
          <a:bodyPr anchor="t" rtlCol="false" tIns="0" lIns="0" bIns="0" rIns="0">
            <a:spAutoFit/>
          </a:bodyPr>
          <a:lstStyle/>
          <a:p>
            <a:pPr algn="ctr">
              <a:lnSpc>
                <a:spcPts val="3151"/>
              </a:lnSpc>
            </a:pPr>
            <a:r>
              <a:rPr lang="en-US" sz="2600">
                <a:solidFill>
                  <a:srgbClr val="000000"/>
                </a:solidFill>
                <a:latin typeface="Public Sans Bold"/>
              </a:rPr>
              <a:t>Adoption d'une approche dynamique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2608" y="160992"/>
            <a:ext cx="16475602" cy="2637206"/>
          </a:xfrm>
          <a:custGeom>
            <a:avLst/>
            <a:gdLst/>
            <a:ahLst/>
            <a:cxnLst/>
            <a:rect r="r" b="b" t="t" l="l"/>
            <a:pathLst>
              <a:path h="2637206" w="16475602">
                <a:moveTo>
                  <a:pt x="0" y="0"/>
                </a:moveTo>
                <a:lnTo>
                  <a:pt x="16475602" y="0"/>
                </a:lnTo>
                <a:lnTo>
                  <a:pt x="16475602" y="2637205"/>
                </a:lnTo>
                <a:lnTo>
                  <a:pt x="0" y="2637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2608" y="2969000"/>
            <a:ext cx="8894007" cy="7004799"/>
          </a:xfrm>
          <a:custGeom>
            <a:avLst/>
            <a:gdLst/>
            <a:ahLst/>
            <a:cxnLst/>
            <a:rect r="r" b="b" t="t" l="l"/>
            <a:pathLst>
              <a:path h="7004799" w="8894007">
                <a:moveTo>
                  <a:pt x="0" y="0"/>
                </a:moveTo>
                <a:lnTo>
                  <a:pt x="8894007" y="0"/>
                </a:lnTo>
                <a:lnTo>
                  <a:pt x="8894007" y="7004799"/>
                </a:lnTo>
                <a:lnTo>
                  <a:pt x="0" y="7004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201045" y="1040378"/>
            <a:ext cx="4119886" cy="657225"/>
          </a:xfrm>
          <a:prstGeom prst="rect">
            <a:avLst/>
          </a:prstGeom>
        </p:spPr>
        <p:txBody>
          <a:bodyPr anchor="t" rtlCol="false" tIns="0" lIns="0" bIns="0" rIns="0">
            <a:spAutoFit/>
          </a:bodyPr>
          <a:lstStyle/>
          <a:p>
            <a:pPr algn="l" marL="0" indent="0" lvl="0">
              <a:lnSpc>
                <a:spcPts val="4944"/>
              </a:lnSpc>
              <a:spcBef>
                <a:spcPct val="0"/>
              </a:spcBef>
            </a:pPr>
            <a:r>
              <a:rPr lang="en-US" sz="4120" strike="noStrike" u="none">
                <a:solidFill>
                  <a:srgbClr val="000000"/>
                </a:solidFill>
                <a:latin typeface="Telegraf Bold"/>
              </a:rPr>
              <a:t>Préoccupation</a:t>
            </a:r>
          </a:p>
        </p:txBody>
      </p:sp>
      <p:sp>
        <p:nvSpPr>
          <p:cNvPr name="TextBox 6" id="6"/>
          <p:cNvSpPr txBox="true"/>
          <p:nvPr/>
        </p:nvSpPr>
        <p:spPr>
          <a:xfrm rot="0">
            <a:off x="1201045" y="1973199"/>
            <a:ext cx="7037070" cy="531019"/>
          </a:xfrm>
          <a:prstGeom prst="rect">
            <a:avLst/>
          </a:prstGeom>
        </p:spPr>
        <p:txBody>
          <a:bodyPr anchor="t" rtlCol="false" tIns="0" lIns="0" bIns="0" rIns="0">
            <a:spAutoFit/>
          </a:bodyPr>
          <a:lstStyle/>
          <a:p>
            <a:pPr algn="l">
              <a:lnSpc>
                <a:spcPts val="4200"/>
              </a:lnSpc>
            </a:pPr>
            <a:r>
              <a:rPr lang="en-US" sz="3000">
                <a:solidFill>
                  <a:srgbClr val="000000"/>
                </a:solidFill>
                <a:latin typeface="Public Sans"/>
              </a:rPr>
              <a:t>Variabilité des sentiments des étudiants</a:t>
            </a:r>
          </a:p>
        </p:txBody>
      </p:sp>
      <p:sp>
        <p:nvSpPr>
          <p:cNvPr name="TextBox 7" id="7"/>
          <p:cNvSpPr txBox="true"/>
          <p:nvPr/>
        </p:nvSpPr>
        <p:spPr>
          <a:xfrm rot="0">
            <a:off x="1201045" y="7427481"/>
            <a:ext cx="7812634" cy="1459230"/>
          </a:xfrm>
          <a:prstGeom prst="rect">
            <a:avLst/>
          </a:prstGeom>
        </p:spPr>
        <p:txBody>
          <a:bodyPr anchor="t" rtlCol="false" tIns="0" lIns="0" bIns="0" rIns="0">
            <a:spAutoFit/>
          </a:bodyPr>
          <a:lstStyle/>
          <a:p>
            <a:pPr algn="l">
              <a:lnSpc>
                <a:spcPts val="2848"/>
              </a:lnSpc>
            </a:pPr>
            <a:r>
              <a:rPr lang="en-US" sz="2400">
                <a:solidFill>
                  <a:srgbClr val="000000"/>
                </a:solidFill>
                <a:latin typeface="Public Sans"/>
              </a:rPr>
              <a:t>Cela souligne l'importance d'adopter une approche nuancée pour interpréter les résultats et pour guider la conception de futures recherches dans le domaine de l'éducation.</a:t>
            </a:r>
          </a:p>
        </p:txBody>
      </p:sp>
      <p:sp>
        <p:nvSpPr>
          <p:cNvPr name="TextBox 8" id="8"/>
          <p:cNvSpPr txBox="true"/>
          <p:nvPr/>
        </p:nvSpPr>
        <p:spPr>
          <a:xfrm rot="0">
            <a:off x="1201045" y="3993490"/>
            <a:ext cx="8101584" cy="1097280"/>
          </a:xfrm>
          <a:prstGeom prst="rect">
            <a:avLst/>
          </a:prstGeom>
        </p:spPr>
        <p:txBody>
          <a:bodyPr anchor="t" rtlCol="false" tIns="0" lIns="0" bIns="0" rIns="0">
            <a:spAutoFit/>
          </a:bodyPr>
          <a:lstStyle/>
          <a:p>
            <a:pPr algn="just">
              <a:lnSpc>
                <a:spcPts val="2851"/>
              </a:lnSpc>
            </a:pPr>
            <a:r>
              <a:rPr lang="en-US" sz="2400">
                <a:solidFill>
                  <a:srgbClr val="000000"/>
                </a:solidFill>
                <a:latin typeface="Public Sans"/>
              </a:rPr>
              <a:t>La non-signiﬁcativité du modèle souligne l'importance de tenir compte de la dynamique temporelle des sentiments des étudiants lors de la conception des futures études.</a:t>
            </a:r>
          </a:p>
        </p:txBody>
      </p:sp>
      <p:sp>
        <p:nvSpPr>
          <p:cNvPr name="TextBox 9" id="9"/>
          <p:cNvSpPr txBox="true"/>
          <p:nvPr/>
        </p:nvSpPr>
        <p:spPr>
          <a:xfrm rot="0">
            <a:off x="1964246" y="3052858"/>
            <a:ext cx="4406856" cy="813283"/>
          </a:xfrm>
          <a:prstGeom prst="rect">
            <a:avLst/>
          </a:prstGeom>
        </p:spPr>
        <p:txBody>
          <a:bodyPr anchor="t" rtlCol="false" tIns="0" lIns="0" bIns="0" rIns="0">
            <a:spAutoFit/>
          </a:bodyPr>
          <a:lstStyle/>
          <a:p>
            <a:pPr algn="just">
              <a:lnSpc>
                <a:spcPts val="3151"/>
              </a:lnSpc>
            </a:pPr>
            <a:r>
              <a:rPr lang="en-US" sz="2600">
                <a:solidFill>
                  <a:srgbClr val="000000"/>
                </a:solidFill>
                <a:latin typeface="Public Sans Bold"/>
              </a:rPr>
              <a:t>Importance de la dimension temporelle</a:t>
            </a:r>
          </a:p>
        </p:txBody>
      </p:sp>
      <p:sp>
        <p:nvSpPr>
          <p:cNvPr name="TextBox 10" id="10"/>
          <p:cNvSpPr txBox="true"/>
          <p:nvPr/>
        </p:nvSpPr>
        <p:spPr>
          <a:xfrm rot="0">
            <a:off x="1964246" y="6639668"/>
            <a:ext cx="5393150" cy="460858"/>
          </a:xfrm>
          <a:prstGeom prst="rect">
            <a:avLst/>
          </a:prstGeom>
        </p:spPr>
        <p:txBody>
          <a:bodyPr anchor="t" rtlCol="false" tIns="0" lIns="0" bIns="0" rIns="0">
            <a:spAutoFit/>
          </a:bodyPr>
          <a:lstStyle/>
          <a:p>
            <a:pPr algn="l">
              <a:lnSpc>
                <a:spcPts val="3640"/>
              </a:lnSpc>
            </a:pPr>
            <a:r>
              <a:rPr lang="en-US" sz="2600">
                <a:solidFill>
                  <a:srgbClr val="000000"/>
                </a:solidFill>
                <a:latin typeface="Public Sans Bold"/>
              </a:rPr>
              <a:t>Besoin d'approches plus nuancées</a:t>
            </a:r>
          </a:p>
        </p:txBody>
      </p:sp>
      <p:sp>
        <p:nvSpPr>
          <p:cNvPr name="TextBox 11" id="11"/>
          <p:cNvSpPr txBox="true"/>
          <p:nvPr/>
        </p:nvSpPr>
        <p:spPr>
          <a:xfrm rot="0">
            <a:off x="1421682" y="3263798"/>
            <a:ext cx="357226" cy="416204"/>
          </a:xfrm>
          <a:prstGeom prst="rect">
            <a:avLst/>
          </a:prstGeom>
        </p:spPr>
        <p:txBody>
          <a:bodyPr anchor="t" rtlCol="false" tIns="0" lIns="0" bIns="0" rIns="0">
            <a:spAutoFit/>
          </a:bodyPr>
          <a:lstStyle/>
          <a:p>
            <a:pPr algn="l">
              <a:lnSpc>
                <a:spcPts val="3359"/>
              </a:lnSpc>
            </a:pPr>
            <a:r>
              <a:rPr lang="en-US" sz="2400">
                <a:solidFill>
                  <a:srgbClr val="000000"/>
                </a:solidFill>
                <a:latin typeface="Noto Sans Bold"/>
              </a:rPr>
              <a:t>1 </a:t>
            </a:r>
          </a:p>
        </p:txBody>
      </p:sp>
      <p:sp>
        <p:nvSpPr>
          <p:cNvPr name="TextBox 12" id="12"/>
          <p:cNvSpPr txBox="true"/>
          <p:nvPr/>
        </p:nvSpPr>
        <p:spPr>
          <a:xfrm rot="0">
            <a:off x="1421682" y="6697809"/>
            <a:ext cx="357226" cy="416204"/>
          </a:xfrm>
          <a:prstGeom prst="rect">
            <a:avLst/>
          </a:prstGeom>
        </p:spPr>
        <p:txBody>
          <a:bodyPr anchor="t" rtlCol="false" tIns="0" lIns="0" bIns="0" rIns="0">
            <a:spAutoFit/>
          </a:bodyPr>
          <a:lstStyle/>
          <a:p>
            <a:pPr algn="l">
              <a:lnSpc>
                <a:spcPts val="3359"/>
              </a:lnSpc>
            </a:pPr>
            <a:r>
              <a:rPr lang="en-US" sz="2400">
                <a:solidFill>
                  <a:srgbClr val="000000"/>
                </a:solidFill>
                <a:latin typeface="Noto Sans Bold"/>
              </a:rPr>
              <a:t>2 </a:t>
            </a:r>
          </a:p>
        </p:txBody>
      </p:sp>
      <p:sp>
        <p:nvSpPr>
          <p:cNvPr name="AutoShape 13" id="13"/>
          <p:cNvSpPr/>
          <p:nvPr/>
        </p:nvSpPr>
        <p:spPr>
          <a:xfrm rot="5400000">
            <a:off x="8234210" y="5779512"/>
            <a:ext cx="18288000" cy="1853661"/>
          </a:xfrm>
          <a:prstGeom prst="rect">
            <a:avLst/>
          </a:prstGeom>
          <a:solidFill>
            <a:srgbClr val="99D9D9"/>
          </a:solid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26428" y="2963794"/>
            <a:ext cx="21852034" cy="2873638"/>
            <a:chOff x="0" y="0"/>
            <a:chExt cx="29136045" cy="3831518"/>
          </a:xfrm>
        </p:grpSpPr>
        <p:sp>
          <p:nvSpPr>
            <p:cNvPr name="Freeform 4" id="4"/>
            <p:cNvSpPr/>
            <p:nvPr/>
          </p:nvSpPr>
          <p:spPr>
            <a:xfrm flipH="false" flipV="false" rot="0">
              <a:off x="0" y="0"/>
              <a:ext cx="29136045" cy="3831518"/>
            </a:xfrm>
            <a:custGeom>
              <a:avLst/>
              <a:gdLst/>
              <a:ahLst/>
              <a:cxnLst/>
              <a:rect r="r" b="b" t="t" l="l"/>
              <a:pathLst>
                <a:path h="3831518" w="29136045">
                  <a:moveTo>
                    <a:pt x="0" y="0"/>
                  </a:moveTo>
                  <a:lnTo>
                    <a:pt x="29136045" y="0"/>
                  </a:lnTo>
                  <a:lnTo>
                    <a:pt x="29136045" y="3831518"/>
                  </a:lnTo>
                  <a:lnTo>
                    <a:pt x="0" y="3831518"/>
                  </a:lnTo>
                  <a:lnTo>
                    <a:pt x="0" y="0"/>
                  </a:lnTo>
                  <a:close/>
                </a:path>
              </a:pathLst>
            </a:custGeom>
            <a:blipFill>
              <a:blip r:embed="rId4">
                <a:extLst>
                  <a:ext uri="{96DAC541-7B7A-43D3-8B79-37D633B846F1}">
                    <asvg:svgBlip xmlns:asvg="http://schemas.microsoft.com/office/drawing/2016/SVG/main" r:embed="rId5"/>
                  </a:ext>
                </a:extLst>
              </a:blip>
              <a:stretch>
                <a:fillRect l="0" t="-9198" r="0" b="-9198"/>
              </a:stretch>
            </a:blipFill>
          </p:spPr>
        </p:sp>
        <p:sp>
          <p:nvSpPr>
            <p:cNvPr name="TextBox 5" id="5"/>
            <p:cNvSpPr txBox="true"/>
            <p:nvPr/>
          </p:nvSpPr>
          <p:spPr>
            <a:xfrm rot="0">
              <a:off x="7948108" y="1291783"/>
              <a:ext cx="13243029" cy="1247958"/>
            </a:xfrm>
            <a:prstGeom prst="rect">
              <a:avLst/>
            </a:prstGeom>
          </p:spPr>
          <p:txBody>
            <a:bodyPr anchor="t" rtlCol="false" tIns="0" lIns="0" bIns="0" rIns="0">
              <a:spAutoFit/>
            </a:bodyPr>
            <a:lstStyle/>
            <a:p>
              <a:pPr algn="ctr">
                <a:lnSpc>
                  <a:spcPts val="7909"/>
                </a:lnSpc>
              </a:pPr>
              <a:r>
                <a:rPr lang="en-US" sz="5649">
                  <a:solidFill>
                    <a:srgbClr val="000000"/>
                  </a:solidFill>
                  <a:latin typeface="Playfair Display Bold"/>
                </a:rPr>
                <a:t>Merci pour votre attention</a:t>
              </a:r>
            </a:p>
          </p:txBody>
        </p:sp>
        <p:sp>
          <p:nvSpPr>
            <p:cNvPr name="TextBox 6" id="6"/>
            <p:cNvSpPr txBox="true"/>
            <p:nvPr/>
          </p:nvSpPr>
          <p:spPr>
            <a:xfrm rot="0">
              <a:off x="7346159" y="2623682"/>
              <a:ext cx="14443021" cy="764980"/>
            </a:xfrm>
            <a:prstGeom prst="rect">
              <a:avLst/>
            </a:prstGeom>
          </p:spPr>
          <p:txBody>
            <a:bodyPr anchor="t" rtlCol="false" tIns="0" lIns="0" bIns="0" rIns="0">
              <a:spAutoFit/>
            </a:bodyPr>
            <a:lstStyle/>
            <a:p>
              <a:pPr algn="ctr">
                <a:lnSpc>
                  <a:spcPts val="4745"/>
                </a:lnSpc>
              </a:pPr>
              <a:r>
                <a:rPr lang="en-US" sz="3389">
                  <a:solidFill>
                    <a:srgbClr val="000000"/>
                  </a:solidFill>
                  <a:latin typeface="Public Sans Bold"/>
                </a:rPr>
                <a:t>Questions et commentaires sont les bienvenus</a:t>
              </a:r>
            </a:p>
          </p:txBody>
        </p:sp>
      </p:grpSp>
      <p:sp>
        <p:nvSpPr>
          <p:cNvPr name="AutoShape 7" id="7"/>
          <p:cNvSpPr/>
          <p:nvPr/>
        </p:nvSpPr>
        <p:spPr>
          <a:xfrm rot="5400000">
            <a:off x="-8217169" y="5835694"/>
            <a:ext cx="18288000" cy="1853661"/>
          </a:xfrm>
          <a:prstGeom prst="rect">
            <a:avLst/>
          </a:prstGeom>
          <a:solidFill>
            <a:srgbClr val="99D9D9"/>
          </a:solid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TextBox 3" id="3"/>
          <p:cNvSpPr txBox="true"/>
          <p:nvPr/>
        </p:nvSpPr>
        <p:spPr>
          <a:xfrm rot="0">
            <a:off x="0" y="1925895"/>
            <a:ext cx="10401352" cy="703430"/>
          </a:xfrm>
          <a:prstGeom prst="rect">
            <a:avLst/>
          </a:prstGeom>
        </p:spPr>
        <p:txBody>
          <a:bodyPr anchor="t" rtlCol="false" tIns="0" lIns="0" bIns="0" rIns="0">
            <a:spAutoFit/>
          </a:bodyPr>
          <a:lstStyle/>
          <a:p>
            <a:pPr algn="ctr">
              <a:lnSpc>
                <a:spcPts val="5766"/>
              </a:lnSpc>
              <a:spcBef>
                <a:spcPct val="0"/>
              </a:spcBef>
            </a:pPr>
            <a:r>
              <a:rPr lang="en-US" sz="4118">
                <a:solidFill>
                  <a:srgbClr val="000000"/>
                </a:solidFill>
                <a:latin typeface="Public Sans"/>
              </a:rPr>
              <a:t>Présentation du concept de l’étude : </a:t>
            </a:r>
          </a:p>
        </p:txBody>
      </p:sp>
      <p:sp>
        <p:nvSpPr>
          <p:cNvPr name="TextBox 4" id="4"/>
          <p:cNvSpPr txBox="true"/>
          <p:nvPr/>
        </p:nvSpPr>
        <p:spPr>
          <a:xfrm rot="0">
            <a:off x="767682" y="448851"/>
            <a:ext cx="8376318" cy="1045399"/>
          </a:xfrm>
          <a:prstGeom prst="rect">
            <a:avLst/>
          </a:prstGeom>
        </p:spPr>
        <p:txBody>
          <a:bodyPr anchor="t" rtlCol="false" tIns="0" lIns="0" bIns="0" rIns="0">
            <a:spAutoFit/>
          </a:bodyPr>
          <a:lstStyle/>
          <a:p>
            <a:pPr algn="ctr">
              <a:lnSpc>
                <a:spcPts val="8596"/>
              </a:lnSpc>
            </a:pPr>
            <a:r>
              <a:rPr lang="en-US" sz="6140">
                <a:solidFill>
                  <a:srgbClr val="000000"/>
                </a:solidFill>
                <a:latin typeface="Open Sans Bold"/>
              </a:rPr>
              <a:t>Collecte des données</a:t>
            </a:r>
            <a:r>
              <a:rPr lang="en-US" sz="6140">
                <a:solidFill>
                  <a:srgbClr val="000000"/>
                </a:solidFill>
                <a:latin typeface="Open Sans Bold"/>
              </a:rPr>
              <a:t> </a:t>
            </a:r>
          </a:p>
        </p:txBody>
      </p:sp>
      <p:sp>
        <p:nvSpPr>
          <p:cNvPr name="TextBox 5" id="5"/>
          <p:cNvSpPr txBox="true"/>
          <p:nvPr/>
        </p:nvSpPr>
        <p:spPr>
          <a:xfrm rot="0">
            <a:off x="161672" y="3070496"/>
            <a:ext cx="18126328" cy="4079333"/>
          </a:xfrm>
          <a:prstGeom prst="rect">
            <a:avLst/>
          </a:prstGeom>
        </p:spPr>
        <p:txBody>
          <a:bodyPr anchor="t" rtlCol="false" tIns="0" lIns="0" bIns="0" rIns="0">
            <a:spAutoFit/>
          </a:bodyPr>
          <a:lstStyle/>
          <a:p>
            <a:pPr>
              <a:lnSpc>
                <a:spcPts val="4550"/>
              </a:lnSpc>
            </a:pPr>
            <a:r>
              <a:rPr lang="en-US" sz="3250">
                <a:solidFill>
                  <a:srgbClr val="000000"/>
                </a:solidFill>
                <a:latin typeface="Open Sans"/>
              </a:rPr>
              <a:t>L'analyse explore la relation entre l'autonomie étudiante, la motivation, l'organisation du travail perçue et le comportement en classe. La méthode d'enquête utilise des questionnaires distribués dans les classes avec la collaboration des professeurs, privilégiant une approche simple et accessible. Cette distribution directe encourage la participation active, facilitant la clarification des questions pour des réponses plus précises. Cette méthode offre également une personnalisation potentielle des enquêtes en fonction des besoins des répondants.</a:t>
            </a:r>
          </a:p>
          <a:p>
            <a:pPr algn="ctr">
              <a:lnSpc>
                <a:spcPts val="1062"/>
              </a:lnSpc>
            </a:pPr>
          </a:p>
          <a:p>
            <a:pPr algn="ctr">
              <a:lnSpc>
                <a:spcPts val="1062"/>
              </a:lnSpc>
            </a:pPr>
          </a:p>
          <a:p>
            <a:pPr algn="ctr">
              <a:lnSpc>
                <a:spcPts val="1062"/>
              </a:lnSpc>
            </a:pPr>
          </a:p>
          <a:p>
            <a:pPr algn="ctr">
              <a:lnSpc>
                <a:spcPts val="1062"/>
              </a:lnSpc>
            </a:pPr>
          </a:p>
          <a:p>
            <a:pPr algn="ctr">
              <a:lnSpc>
                <a:spcPts val="1062"/>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grpSp>
        <p:nvGrpSpPr>
          <p:cNvPr name="Group 3" id="3"/>
          <p:cNvGrpSpPr/>
          <p:nvPr/>
        </p:nvGrpSpPr>
        <p:grpSpPr>
          <a:xfrm rot="0">
            <a:off x="1028700" y="5754683"/>
            <a:ext cx="9514999" cy="1048732"/>
            <a:chOff x="0" y="0"/>
            <a:chExt cx="12686666" cy="1398309"/>
          </a:xfrm>
        </p:grpSpPr>
        <p:sp>
          <p:nvSpPr>
            <p:cNvPr name="TextBox 4" id="4"/>
            <p:cNvSpPr txBox="true"/>
            <p:nvPr/>
          </p:nvSpPr>
          <p:spPr>
            <a:xfrm rot="0">
              <a:off x="0" y="774669"/>
              <a:ext cx="12686666" cy="403225"/>
            </a:xfrm>
            <a:prstGeom prst="rect">
              <a:avLst/>
            </a:prstGeom>
          </p:spPr>
          <p:txBody>
            <a:bodyPr anchor="t" rtlCol="false" tIns="0" lIns="0" bIns="0" rIns="0">
              <a:spAutoFit/>
            </a:bodyPr>
            <a:lstStyle/>
            <a:p>
              <a:pPr>
                <a:lnSpc>
                  <a:spcPts val="2437"/>
                </a:lnSpc>
              </a:pPr>
            </a:p>
          </p:txBody>
        </p:sp>
        <p:sp>
          <p:nvSpPr>
            <p:cNvPr name="TextBox 5" id="5"/>
            <p:cNvSpPr txBox="true"/>
            <p:nvPr/>
          </p:nvSpPr>
          <p:spPr>
            <a:xfrm rot="0">
              <a:off x="0" y="-66675"/>
              <a:ext cx="11599733" cy="710988"/>
            </a:xfrm>
            <a:prstGeom prst="rect">
              <a:avLst/>
            </a:prstGeom>
          </p:spPr>
          <p:txBody>
            <a:bodyPr anchor="t" rtlCol="false" tIns="0" lIns="0" bIns="0" rIns="0">
              <a:spAutoFit/>
            </a:bodyPr>
            <a:lstStyle/>
            <a:p>
              <a:pPr>
                <a:lnSpc>
                  <a:spcPts val="4160"/>
                </a:lnSpc>
              </a:pPr>
            </a:p>
          </p:txBody>
        </p:sp>
      </p:grpSp>
      <p:sp>
        <p:nvSpPr>
          <p:cNvPr name="TextBox 6" id="6"/>
          <p:cNvSpPr txBox="true"/>
          <p:nvPr/>
        </p:nvSpPr>
        <p:spPr>
          <a:xfrm rot="0">
            <a:off x="278713" y="212560"/>
            <a:ext cx="9742736" cy="1044194"/>
          </a:xfrm>
          <a:prstGeom prst="rect">
            <a:avLst/>
          </a:prstGeom>
        </p:spPr>
        <p:txBody>
          <a:bodyPr anchor="t" rtlCol="false" tIns="0" lIns="0" bIns="0" rIns="0">
            <a:spAutoFit/>
          </a:bodyPr>
          <a:lstStyle/>
          <a:p>
            <a:pPr algn="ctr">
              <a:lnSpc>
                <a:spcPts val="8596"/>
              </a:lnSpc>
            </a:pPr>
            <a:r>
              <a:rPr lang="en-US" sz="6140">
                <a:solidFill>
                  <a:srgbClr val="000000"/>
                </a:solidFill>
                <a:latin typeface="Open Sans Bold"/>
              </a:rPr>
              <a:t>Description des données </a:t>
            </a:r>
          </a:p>
        </p:txBody>
      </p:sp>
      <p:sp>
        <p:nvSpPr>
          <p:cNvPr name="TextBox 7" id="7"/>
          <p:cNvSpPr txBox="true"/>
          <p:nvPr/>
        </p:nvSpPr>
        <p:spPr>
          <a:xfrm rot="0">
            <a:off x="278713" y="1743968"/>
            <a:ext cx="4011238" cy="671433"/>
          </a:xfrm>
          <a:prstGeom prst="rect">
            <a:avLst/>
          </a:prstGeom>
        </p:spPr>
        <p:txBody>
          <a:bodyPr anchor="t" rtlCol="false" tIns="0" lIns="0" bIns="0" rIns="0">
            <a:spAutoFit/>
          </a:bodyPr>
          <a:lstStyle/>
          <a:p>
            <a:pPr algn="l" marL="0" indent="0" lvl="0">
              <a:lnSpc>
                <a:spcPts val="4944"/>
              </a:lnSpc>
              <a:spcBef>
                <a:spcPct val="0"/>
              </a:spcBef>
            </a:pPr>
            <a:r>
              <a:rPr lang="en-US" sz="4120" strike="noStrike" u="none">
                <a:solidFill>
                  <a:srgbClr val="000000"/>
                </a:solidFill>
                <a:latin typeface="Telegraf Bold"/>
              </a:rPr>
              <a:t> Questionnaire :</a:t>
            </a:r>
          </a:p>
        </p:txBody>
      </p:sp>
      <p:sp>
        <p:nvSpPr>
          <p:cNvPr name="TextBox 8" id="8"/>
          <p:cNvSpPr txBox="true"/>
          <p:nvPr/>
        </p:nvSpPr>
        <p:spPr>
          <a:xfrm rot="0">
            <a:off x="603252" y="2974443"/>
            <a:ext cx="17081496" cy="4582552"/>
          </a:xfrm>
          <a:prstGeom prst="rect">
            <a:avLst/>
          </a:prstGeom>
        </p:spPr>
        <p:txBody>
          <a:bodyPr anchor="t" rtlCol="false" tIns="0" lIns="0" bIns="0" rIns="0">
            <a:spAutoFit/>
          </a:bodyPr>
          <a:lstStyle/>
          <a:p>
            <a:pPr>
              <a:lnSpc>
                <a:spcPts val="5193"/>
              </a:lnSpc>
            </a:pPr>
          </a:p>
          <a:p>
            <a:pPr>
              <a:lnSpc>
                <a:spcPts val="5193"/>
              </a:lnSpc>
            </a:pPr>
            <a:r>
              <a:rPr lang="en-US" sz="3709">
                <a:solidFill>
                  <a:srgbClr val="000000"/>
                </a:solidFill>
                <a:latin typeface="Public Sans"/>
              </a:rPr>
              <a:t>Cette étude est réalisée par une équipe de recherche IEEE à l’ISET de Bizerte. </a:t>
            </a:r>
          </a:p>
          <a:p>
            <a:pPr>
              <a:lnSpc>
                <a:spcPts val="5193"/>
              </a:lnSpc>
              <a:spcBef>
                <a:spcPct val="0"/>
              </a:spcBef>
            </a:pPr>
            <a:r>
              <a:rPr lang="en-US" sz="3709">
                <a:solidFill>
                  <a:srgbClr val="000000"/>
                </a:solidFill>
                <a:latin typeface="Public Sans Bold"/>
              </a:rPr>
              <a:t>Le</a:t>
            </a:r>
            <a:r>
              <a:rPr lang="en-US" sz="3709">
                <a:solidFill>
                  <a:srgbClr val="000000"/>
                </a:solidFill>
                <a:latin typeface="Public Sans Bold"/>
              </a:rPr>
              <a:t> questionnaire a été écrit, imprimé et distribué sous forme de papier</a:t>
            </a:r>
            <a:r>
              <a:rPr lang="en-US" sz="3709">
                <a:solidFill>
                  <a:srgbClr val="000000"/>
                </a:solidFill>
                <a:latin typeface="Public Sans"/>
              </a:rPr>
              <a:t> aux étudiants de l’institut supérieur des études technologiques de Bizerte en collaboration avec nos chers professeurs  .</a:t>
            </a:r>
          </a:p>
          <a:p>
            <a:pPr>
              <a:lnSpc>
                <a:spcPts val="5193"/>
              </a:lnSpc>
              <a:spcBef>
                <a:spcPct val="0"/>
              </a:spcBef>
            </a:pPr>
            <a:r>
              <a:rPr lang="en-US" sz="3709">
                <a:solidFill>
                  <a:srgbClr val="000000"/>
                </a:solidFill>
                <a:latin typeface="Public Sans Bold"/>
              </a:rPr>
              <a:t>Le questionnaire est détaillé dans le rapport PDF</a:t>
            </a:r>
            <a:r>
              <a:rPr lang="en-US" sz="3709">
                <a:solidFill>
                  <a:srgbClr val="000000"/>
                </a:solidFill>
                <a:latin typeface="Public Sans"/>
              </a:rPr>
              <a:t> .</a:t>
            </a:r>
          </a:p>
          <a:p>
            <a:pPr>
              <a:lnSpc>
                <a:spcPts val="519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5924" y="2766715"/>
            <a:ext cx="11570795" cy="1285875"/>
          </a:xfrm>
          <a:prstGeom prst="rect">
            <a:avLst/>
          </a:prstGeom>
        </p:spPr>
        <p:txBody>
          <a:bodyPr anchor="t" rtlCol="false" tIns="0" lIns="0" bIns="0" rIns="0">
            <a:spAutoFit/>
          </a:bodyPr>
          <a:lstStyle/>
          <a:p>
            <a:pPr>
              <a:lnSpc>
                <a:spcPts val="4943"/>
              </a:lnSpc>
            </a:pPr>
            <a:r>
              <a:rPr lang="en-US" sz="4119">
                <a:solidFill>
                  <a:srgbClr val="000000"/>
                </a:solidFill>
                <a:latin typeface="Telegraf Bold"/>
              </a:rPr>
              <a:t> Échantillon :</a:t>
            </a:r>
          </a:p>
          <a:p>
            <a:pPr>
              <a:lnSpc>
                <a:spcPts val="4943"/>
              </a:lnSpc>
            </a:pPr>
          </a:p>
        </p:txBody>
      </p:sp>
      <p:sp>
        <p:nvSpPr>
          <p:cNvPr name="AutoShape 3" id="3"/>
          <p:cNvSpPr/>
          <p:nvPr/>
        </p:nvSpPr>
        <p:spPr>
          <a:xfrm rot="0">
            <a:off x="0" y="8433339"/>
            <a:ext cx="18288000" cy="1853661"/>
          </a:xfrm>
          <a:prstGeom prst="rect">
            <a:avLst/>
          </a:prstGeom>
          <a:solidFill>
            <a:srgbClr val="99D9D9"/>
          </a:solidFill>
        </p:spPr>
      </p:sp>
      <p:sp>
        <p:nvSpPr>
          <p:cNvPr name="TextBox 4" id="4"/>
          <p:cNvSpPr txBox="true"/>
          <p:nvPr/>
        </p:nvSpPr>
        <p:spPr>
          <a:xfrm rot="0">
            <a:off x="0" y="3438693"/>
            <a:ext cx="18288000" cy="4902411"/>
          </a:xfrm>
          <a:prstGeom prst="rect">
            <a:avLst/>
          </a:prstGeom>
        </p:spPr>
        <p:txBody>
          <a:bodyPr anchor="t" rtlCol="false" tIns="0" lIns="0" bIns="0" rIns="0">
            <a:spAutoFit/>
          </a:bodyPr>
          <a:lstStyle/>
          <a:p>
            <a:pPr>
              <a:lnSpc>
                <a:spcPts val="3974"/>
              </a:lnSpc>
            </a:pPr>
            <a:r>
              <a:rPr lang="en-US" sz="2839">
                <a:solidFill>
                  <a:srgbClr val="000000"/>
                </a:solidFill>
                <a:latin typeface="Open Sans"/>
              </a:rPr>
              <a:t> Choisir l'échantillon: puisque il est rarement possible d’avoir accès à la totalité de la population cible, vu sa taille ou de sa dispersion.</a:t>
            </a:r>
          </a:p>
          <a:p>
            <a:pPr marL="612961" indent="-306480" lvl="1">
              <a:lnSpc>
                <a:spcPts val="3974"/>
              </a:lnSpc>
              <a:buFont typeface="Arial"/>
              <a:buChar char="•"/>
            </a:pPr>
            <a:r>
              <a:rPr lang="en-US" sz="2839">
                <a:solidFill>
                  <a:srgbClr val="000000"/>
                </a:solidFill>
                <a:latin typeface="Open Sans"/>
              </a:rPr>
              <a:t>On étudie un caractère qualitatif l'autonomie des étudiants vis a vis la motivation en classe de proportion 13.9 % dans la population mère.</a:t>
            </a:r>
          </a:p>
          <a:p>
            <a:pPr marL="612961" indent="-306480" lvl="1">
              <a:lnSpc>
                <a:spcPts val="3974"/>
              </a:lnSpc>
              <a:buFont typeface="Arial"/>
              <a:buChar char="•"/>
            </a:pPr>
            <a:r>
              <a:rPr lang="en-US" sz="2839">
                <a:solidFill>
                  <a:srgbClr val="000000"/>
                </a:solidFill>
                <a:latin typeface="Open Sans Bold"/>
              </a:rPr>
              <a:t>On tire au hasard un échantillon de taille 167. </a:t>
            </a:r>
          </a:p>
          <a:p>
            <a:pPr>
              <a:lnSpc>
                <a:spcPts val="3974"/>
              </a:lnSpc>
            </a:pPr>
            <a:r>
              <a:rPr lang="en-US" sz="2839">
                <a:solidFill>
                  <a:srgbClr val="000000"/>
                </a:solidFill>
                <a:latin typeface="Open Sans"/>
              </a:rPr>
              <a:t> choisir la méthode d’échantillonnage</a:t>
            </a:r>
          </a:p>
          <a:p>
            <a:pPr>
              <a:lnSpc>
                <a:spcPts val="3974"/>
              </a:lnSpc>
            </a:pPr>
            <a:r>
              <a:rPr lang="en-US" sz="2839">
                <a:solidFill>
                  <a:srgbClr val="000000"/>
                </a:solidFill>
                <a:latin typeface="Open Sans"/>
              </a:rPr>
              <a:t>L’échantillon est alternativement constitué sur une base statistique (échantillonnage</a:t>
            </a:r>
          </a:p>
          <a:p>
            <a:pPr>
              <a:lnSpc>
                <a:spcPts val="3974"/>
              </a:lnSpc>
            </a:pPr>
            <a:r>
              <a:rPr lang="en-US" sz="2839">
                <a:solidFill>
                  <a:srgbClr val="000000"/>
                </a:solidFill>
                <a:latin typeface="Open Sans"/>
              </a:rPr>
              <a:t>aléatoire) et en fonction des objectifs d'étude :</a:t>
            </a:r>
          </a:p>
          <a:p>
            <a:pPr>
              <a:lnSpc>
                <a:spcPts val="3974"/>
              </a:lnSpc>
            </a:pPr>
          </a:p>
          <a:p>
            <a:pPr algn="ctr">
              <a:lnSpc>
                <a:spcPts val="3702"/>
              </a:lnSpc>
            </a:pPr>
          </a:p>
        </p:txBody>
      </p:sp>
      <p:sp>
        <p:nvSpPr>
          <p:cNvPr name="TextBox 5" id="5"/>
          <p:cNvSpPr txBox="true"/>
          <p:nvPr/>
        </p:nvSpPr>
        <p:spPr>
          <a:xfrm rot="0">
            <a:off x="215924" y="671513"/>
            <a:ext cx="3150989"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 Population :</a:t>
            </a:r>
          </a:p>
        </p:txBody>
      </p:sp>
      <p:sp>
        <p:nvSpPr>
          <p:cNvPr name="TextBox 6" id="6"/>
          <p:cNvSpPr txBox="true"/>
          <p:nvPr/>
        </p:nvSpPr>
        <p:spPr>
          <a:xfrm rot="0">
            <a:off x="0" y="1633875"/>
            <a:ext cx="1409473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 Choisir la population cible : les étudiants d’ISET Bizerte environs 1200.</a:t>
            </a:r>
          </a:p>
          <a:p>
            <a:pPr algn="ct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81075"/>
            <a:ext cx="10912019" cy="1285875"/>
          </a:xfrm>
          <a:prstGeom prst="rect">
            <a:avLst/>
          </a:prstGeom>
        </p:spPr>
        <p:txBody>
          <a:bodyPr anchor="t" rtlCol="false" tIns="0" lIns="0" bIns="0" rIns="0">
            <a:spAutoFit/>
          </a:bodyPr>
          <a:lstStyle/>
          <a:p>
            <a:pPr>
              <a:lnSpc>
                <a:spcPts val="4943"/>
              </a:lnSpc>
            </a:pPr>
            <a:r>
              <a:rPr lang="en-US" sz="4119">
                <a:solidFill>
                  <a:srgbClr val="000000"/>
                </a:solidFill>
                <a:latin typeface="Telegraf Bold"/>
              </a:rPr>
              <a:t>IBM SPSS :</a:t>
            </a:r>
          </a:p>
          <a:p>
            <a:pPr>
              <a:lnSpc>
                <a:spcPts val="4943"/>
              </a:lnSpc>
            </a:pPr>
          </a:p>
        </p:txBody>
      </p:sp>
      <p:sp>
        <p:nvSpPr>
          <p:cNvPr name="AutoShape 3" id="3"/>
          <p:cNvSpPr/>
          <p:nvPr/>
        </p:nvSpPr>
        <p:spPr>
          <a:xfrm rot="0">
            <a:off x="0" y="8433339"/>
            <a:ext cx="18288000" cy="1853661"/>
          </a:xfrm>
          <a:prstGeom prst="rect">
            <a:avLst/>
          </a:prstGeom>
          <a:solidFill>
            <a:srgbClr val="99D9D9"/>
          </a:solidFill>
        </p:spPr>
      </p:sp>
      <p:sp>
        <p:nvSpPr>
          <p:cNvPr name="TextBox 4" id="4"/>
          <p:cNvSpPr txBox="true"/>
          <p:nvPr/>
        </p:nvSpPr>
        <p:spPr>
          <a:xfrm rot="0">
            <a:off x="0" y="2200275"/>
            <a:ext cx="18288000" cy="4163060"/>
          </a:xfrm>
          <a:prstGeom prst="rect">
            <a:avLst/>
          </a:prstGeom>
        </p:spPr>
        <p:txBody>
          <a:bodyPr anchor="t" rtlCol="false" tIns="0" lIns="0" bIns="0" rIns="0">
            <a:spAutoFit/>
          </a:bodyPr>
          <a:lstStyle/>
          <a:p>
            <a:pPr algn="ctr">
              <a:lnSpc>
                <a:spcPts val="4620"/>
              </a:lnSpc>
            </a:pPr>
            <a:r>
              <a:rPr lang="en-US" sz="3300">
                <a:solidFill>
                  <a:srgbClr val="000000"/>
                </a:solidFill>
                <a:latin typeface="Open Sans"/>
              </a:rPr>
              <a:t>IBM SPSS (Statistical Package for the Social Sciences) est un logiciel largement utilisé dans la </a:t>
            </a:r>
          </a:p>
          <a:p>
            <a:pPr algn="ctr">
              <a:lnSpc>
                <a:spcPts val="4759"/>
              </a:lnSpc>
            </a:pPr>
            <a:r>
              <a:rPr lang="en-US" sz="3399">
                <a:solidFill>
                  <a:srgbClr val="000000"/>
                </a:solidFill>
                <a:latin typeface="Open Sans"/>
              </a:rPr>
              <a:t>recherche en sciences sociales. Avec son interface conviviale, il permet la manipulation efficace des données, propose diverses analyses statistiques (tests de tendance centrale, corrélation, régression), facilite la création de graphiques, prend en charge la syntaxe pour les utilisateurs avancés, génère des rapports détaillés, et est largement utilisé dans les domaines académiques et industriels.</a:t>
            </a:r>
          </a:p>
          <a:p>
            <a:pPr algn="ctr">
              <a:lnSpc>
                <a:spcPts val="4759"/>
              </a:lnSpc>
            </a:pPr>
          </a:p>
        </p:txBody>
      </p:sp>
      <p:sp>
        <p:nvSpPr>
          <p:cNvPr name="Freeform 5" id="5"/>
          <p:cNvSpPr/>
          <p:nvPr/>
        </p:nvSpPr>
        <p:spPr>
          <a:xfrm flipH="false" flipV="false" rot="0">
            <a:off x="6138629" y="4721434"/>
            <a:ext cx="5051947" cy="5051947"/>
          </a:xfrm>
          <a:custGeom>
            <a:avLst/>
            <a:gdLst/>
            <a:ahLst/>
            <a:cxnLst/>
            <a:rect r="r" b="b" t="t" l="l"/>
            <a:pathLst>
              <a:path h="5051947" w="5051947">
                <a:moveTo>
                  <a:pt x="0" y="0"/>
                </a:moveTo>
                <a:lnTo>
                  <a:pt x="5051948" y="0"/>
                </a:lnTo>
                <a:lnTo>
                  <a:pt x="5051948" y="5051947"/>
                </a:lnTo>
                <a:lnTo>
                  <a:pt x="0" y="5051947"/>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13100" y="247650"/>
            <a:ext cx="10912019" cy="1285875"/>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Base de données SPSS :</a:t>
            </a:r>
          </a:p>
          <a:p>
            <a:pPr algn="l" marL="0" indent="0" lvl="0">
              <a:lnSpc>
                <a:spcPts val="4943"/>
              </a:lnSpc>
              <a:spcBef>
                <a:spcPct val="0"/>
              </a:spcBef>
            </a:pPr>
          </a:p>
        </p:txBody>
      </p:sp>
      <p:sp>
        <p:nvSpPr>
          <p:cNvPr name="AutoShape 3" id="3"/>
          <p:cNvSpPr/>
          <p:nvPr/>
        </p:nvSpPr>
        <p:spPr>
          <a:xfrm rot="0">
            <a:off x="0" y="8433339"/>
            <a:ext cx="18288000" cy="1853661"/>
          </a:xfrm>
          <a:prstGeom prst="rect">
            <a:avLst/>
          </a:prstGeom>
          <a:solidFill>
            <a:srgbClr val="99D9D9"/>
          </a:solidFill>
        </p:spPr>
      </p:sp>
      <p:sp>
        <p:nvSpPr>
          <p:cNvPr name="TextBox 4" id="4"/>
          <p:cNvSpPr txBox="true"/>
          <p:nvPr/>
        </p:nvSpPr>
        <p:spPr>
          <a:xfrm rot="0">
            <a:off x="597500" y="962025"/>
            <a:ext cx="14733260" cy="1780540"/>
          </a:xfrm>
          <a:prstGeom prst="rect">
            <a:avLst/>
          </a:prstGeom>
        </p:spPr>
        <p:txBody>
          <a:bodyPr anchor="t" rtlCol="false" tIns="0" lIns="0" bIns="0" rIns="0">
            <a:spAutoFit/>
          </a:bodyPr>
          <a:lstStyle/>
          <a:p>
            <a:pPr>
              <a:lnSpc>
                <a:spcPts val="4759"/>
              </a:lnSpc>
            </a:pPr>
            <a:r>
              <a:rPr lang="en-US" sz="3399">
                <a:solidFill>
                  <a:srgbClr val="000000"/>
                </a:solidFill>
                <a:latin typeface="Open Sans"/>
              </a:rPr>
              <a:t>La 1ere étape consiste à encoder les questions, choisir les types de mesure afin de préparer la base de données SPSS.</a:t>
            </a:r>
          </a:p>
          <a:p>
            <a:pPr>
              <a:lnSpc>
                <a:spcPts val="4759"/>
              </a:lnSpc>
            </a:pPr>
          </a:p>
        </p:txBody>
      </p:sp>
      <p:sp>
        <p:nvSpPr>
          <p:cNvPr name="Freeform 5" id="5"/>
          <p:cNvSpPr/>
          <p:nvPr/>
        </p:nvSpPr>
        <p:spPr>
          <a:xfrm flipH="false" flipV="false" rot="0">
            <a:off x="2211555" y="2294103"/>
            <a:ext cx="13864889" cy="7992897"/>
          </a:xfrm>
          <a:custGeom>
            <a:avLst/>
            <a:gdLst/>
            <a:ahLst/>
            <a:cxnLst/>
            <a:rect r="r" b="b" t="t" l="l"/>
            <a:pathLst>
              <a:path h="7992897" w="13864889">
                <a:moveTo>
                  <a:pt x="0" y="0"/>
                </a:moveTo>
                <a:lnTo>
                  <a:pt x="13864890" y="0"/>
                </a:lnTo>
                <a:lnTo>
                  <a:pt x="13864890" y="7992897"/>
                </a:lnTo>
                <a:lnTo>
                  <a:pt x="0" y="7992897"/>
                </a:lnTo>
                <a:lnTo>
                  <a:pt x="0" y="0"/>
                </a:lnTo>
                <a:close/>
              </a:path>
            </a:pathLst>
          </a:custGeom>
          <a:blipFill>
            <a:blip r:embed="rId2"/>
            <a:stretch>
              <a:fillRect l="-5257" t="0" r="-8806" b="-14653"/>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433339"/>
            <a:ext cx="18288000" cy="1853661"/>
          </a:xfrm>
          <a:prstGeom prst="rect">
            <a:avLst/>
          </a:prstGeom>
          <a:solidFill>
            <a:srgbClr val="99D9D9"/>
          </a:solidFill>
        </p:spPr>
      </p:sp>
      <p:sp>
        <p:nvSpPr>
          <p:cNvPr name="TextBox 3" id="3"/>
          <p:cNvSpPr txBox="true"/>
          <p:nvPr/>
        </p:nvSpPr>
        <p:spPr>
          <a:xfrm rot="0">
            <a:off x="323400" y="646753"/>
            <a:ext cx="11838236" cy="1285875"/>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L’analyse en composantes principales (ACP) : </a:t>
            </a:r>
          </a:p>
          <a:p>
            <a:pPr algn="l" marL="0" indent="0" lvl="0">
              <a:lnSpc>
                <a:spcPts val="4943"/>
              </a:lnSpc>
              <a:spcBef>
                <a:spcPct val="0"/>
              </a:spcBef>
            </a:pPr>
          </a:p>
        </p:txBody>
      </p:sp>
      <p:sp>
        <p:nvSpPr>
          <p:cNvPr name="TextBox 4" id="4"/>
          <p:cNvSpPr txBox="true"/>
          <p:nvPr/>
        </p:nvSpPr>
        <p:spPr>
          <a:xfrm rot="0">
            <a:off x="323400" y="3240811"/>
            <a:ext cx="17641199" cy="2980690"/>
          </a:xfrm>
          <a:prstGeom prst="rect">
            <a:avLst/>
          </a:prstGeom>
        </p:spPr>
        <p:txBody>
          <a:bodyPr anchor="t" rtlCol="false" tIns="0" lIns="0" bIns="0" rIns="0">
            <a:spAutoFit/>
          </a:bodyPr>
          <a:lstStyle/>
          <a:p>
            <a:pPr>
              <a:lnSpc>
                <a:spcPts val="4759"/>
              </a:lnSpc>
            </a:pPr>
            <a:r>
              <a:rPr lang="en-US" sz="3399">
                <a:solidFill>
                  <a:srgbClr val="000000"/>
                </a:solidFill>
                <a:latin typeface="Open Sans"/>
              </a:rPr>
              <a:t>L’ACP dans l'SPSS est une procédure puissante pour explorer la structure des données en réduisant leur dimensionnalité tout en préservant l'information la plus significative. Elle est largement utilisée pour découvrir des tendances, des regroupements ou des relations entre variables dans des ensembles de données complexes.</a:t>
            </a:r>
          </a:p>
          <a:p>
            <a:pPr>
              <a:lnSpc>
                <a:spcPts val="4759"/>
              </a:lnSpc>
            </a:pPr>
            <a:r>
              <a:rPr lang="en-US" sz="3399">
                <a:solidFill>
                  <a:srgbClr val="000000"/>
                </a:solidFill>
                <a:latin typeface="Open Sans"/>
              </a:rPr>
              <a:t>Mesure de cohérence et d’alpha de cronbach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8555479" y="5774094"/>
            <a:ext cx="18288000" cy="1853661"/>
          </a:xfrm>
          <a:prstGeom prst="rect">
            <a:avLst/>
          </a:prstGeom>
          <a:solidFill>
            <a:srgbClr val="99D9D9"/>
          </a:solidFill>
        </p:spPr>
      </p:sp>
      <p:sp>
        <p:nvSpPr>
          <p:cNvPr name="Freeform 3" id="3"/>
          <p:cNvSpPr/>
          <p:nvPr/>
        </p:nvSpPr>
        <p:spPr>
          <a:xfrm flipH="false" flipV="false" rot="0">
            <a:off x="1783301" y="1163439"/>
            <a:ext cx="15770434" cy="8977507"/>
          </a:xfrm>
          <a:custGeom>
            <a:avLst/>
            <a:gdLst/>
            <a:ahLst/>
            <a:cxnLst/>
            <a:rect r="r" b="b" t="t" l="l"/>
            <a:pathLst>
              <a:path h="8977507" w="15770434">
                <a:moveTo>
                  <a:pt x="0" y="0"/>
                </a:moveTo>
                <a:lnTo>
                  <a:pt x="15770433" y="0"/>
                </a:lnTo>
                <a:lnTo>
                  <a:pt x="15770433" y="8977507"/>
                </a:lnTo>
                <a:lnTo>
                  <a:pt x="0" y="8977507"/>
                </a:lnTo>
                <a:lnTo>
                  <a:pt x="0" y="0"/>
                </a:lnTo>
                <a:close/>
              </a:path>
            </a:pathLst>
          </a:custGeom>
          <a:blipFill>
            <a:blip r:embed="rId2"/>
            <a:stretch>
              <a:fillRect l="-12809" t="-24616" r="-13121" b="-1345"/>
            </a:stretch>
          </a:blipFill>
        </p:spPr>
      </p:sp>
      <p:sp>
        <p:nvSpPr>
          <p:cNvPr name="Freeform 4" id="4"/>
          <p:cNvSpPr/>
          <p:nvPr/>
        </p:nvSpPr>
        <p:spPr>
          <a:xfrm flipH="false" flipV="false" rot="0">
            <a:off x="12589904" y="2505882"/>
            <a:ext cx="3389566" cy="4114800"/>
          </a:xfrm>
          <a:custGeom>
            <a:avLst/>
            <a:gdLst/>
            <a:ahLst/>
            <a:cxnLst/>
            <a:rect r="r" b="b" t="t" l="l"/>
            <a:pathLst>
              <a:path h="4114800" w="3389566">
                <a:moveTo>
                  <a:pt x="0" y="0"/>
                </a:moveTo>
                <a:lnTo>
                  <a:pt x="3389566" y="0"/>
                </a:lnTo>
                <a:lnTo>
                  <a:pt x="338956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82514" y="3069817"/>
            <a:ext cx="9514999" cy="1036950"/>
            <a:chOff x="0" y="0"/>
            <a:chExt cx="12686666" cy="1382600"/>
          </a:xfrm>
        </p:grpSpPr>
        <p:sp>
          <p:nvSpPr>
            <p:cNvPr name="TextBox 6" id="6"/>
            <p:cNvSpPr txBox="true"/>
            <p:nvPr/>
          </p:nvSpPr>
          <p:spPr>
            <a:xfrm rot="0">
              <a:off x="0" y="777304"/>
              <a:ext cx="12572500" cy="438785"/>
            </a:xfrm>
            <a:prstGeom prst="rect">
              <a:avLst/>
            </a:prstGeom>
          </p:spPr>
          <p:txBody>
            <a:bodyPr anchor="t" rtlCol="false" tIns="0" lIns="0" bIns="0" rIns="0">
              <a:spAutoFit/>
            </a:bodyPr>
            <a:lstStyle/>
            <a:p>
              <a:pPr>
                <a:lnSpc>
                  <a:spcPts val="2632"/>
                </a:lnSpc>
              </a:pPr>
            </a:p>
          </p:txBody>
        </p:sp>
        <p:sp>
          <p:nvSpPr>
            <p:cNvPr name="TextBox 7" id="7"/>
            <p:cNvSpPr txBox="true"/>
            <p:nvPr/>
          </p:nvSpPr>
          <p:spPr>
            <a:xfrm rot="0">
              <a:off x="0" y="-66675"/>
              <a:ext cx="12686666" cy="710988"/>
            </a:xfrm>
            <a:prstGeom prst="rect">
              <a:avLst/>
            </a:prstGeom>
          </p:spPr>
          <p:txBody>
            <a:bodyPr anchor="t" rtlCol="false" tIns="0" lIns="0" bIns="0" rIns="0">
              <a:spAutoFit/>
            </a:bodyPr>
            <a:lstStyle/>
            <a:p>
              <a:pPr>
                <a:lnSpc>
                  <a:spcPts val="4160"/>
                </a:lnSpc>
              </a:pPr>
            </a:p>
          </p:txBody>
        </p:sp>
      </p:grpSp>
      <p:grpSp>
        <p:nvGrpSpPr>
          <p:cNvPr name="Group 8" id="8"/>
          <p:cNvGrpSpPr/>
          <p:nvPr/>
        </p:nvGrpSpPr>
        <p:grpSpPr>
          <a:xfrm rot="0">
            <a:off x="1082514" y="5652192"/>
            <a:ext cx="9514999" cy="1048732"/>
            <a:chOff x="0" y="0"/>
            <a:chExt cx="12686666" cy="1398309"/>
          </a:xfrm>
        </p:grpSpPr>
        <p:sp>
          <p:nvSpPr>
            <p:cNvPr name="TextBox 9" id="9"/>
            <p:cNvSpPr txBox="true"/>
            <p:nvPr/>
          </p:nvSpPr>
          <p:spPr>
            <a:xfrm rot="0">
              <a:off x="0" y="774669"/>
              <a:ext cx="12686666" cy="403225"/>
            </a:xfrm>
            <a:prstGeom prst="rect">
              <a:avLst/>
            </a:prstGeom>
          </p:spPr>
          <p:txBody>
            <a:bodyPr anchor="t" rtlCol="false" tIns="0" lIns="0" bIns="0" rIns="0">
              <a:spAutoFit/>
            </a:bodyPr>
            <a:lstStyle/>
            <a:p>
              <a:pPr>
                <a:lnSpc>
                  <a:spcPts val="2437"/>
                </a:lnSpc>
              </a:pPr>
            </a:p>
          </p:txBody>
        </p:sp>
        <p:sp>
          <p:nvSpPr>
            <p:cNvPr name="TextBox 10" id="10"/>
            <p:cNvSpPr txBox="true"/>
            <p:nvPr/>
          </p:nvSpPr>
          <p:spPr>
            <a:xfrm rot="0">
              <a:off x="0" y="-66675"/>
              <a:ext cx="11599733" cy="710988"/>
            </a:xfrm>
            <a:prstGeom prst="rect">
              <a:avLst/>
            </a:prstGeom>
          </p:spPr>
          <p:txBody>
            <a:bodyPr anchor="t" rtlCol="false" tIns="0" lIns="0" bIns="0" rIns="0">
              <a:spAutoFit/>
            </a:bodyPr>
            <a:lstStyle/>
            <a:p>
              <a:pPr>
                <a:lnSpc>
                  <a:spcPts val="4160"/>
                </a:lnSpc>
              </a:pPr>
            </a:p>
          </p:txBody>
        </p:sp>
      </p:grpSp>
      <p:sp>
        <p:nvSpPr>
          <p:cNvPr name="TextBox 11" id="11"/>
          <p:cNvSpPr txBox="true"/>
          <p:nvPr/>
        </p:nvSpPr>
        <p:spPr>
          <a:xfrm rot="0">
            <a:off x="1968101" y="361950"/>
            <a:ext cx="16162798" cy="666750"/>
          </a:xfrm>
          <a:prstGeom prst="rect">
            <a:avLst/>
          </a:prstGeom>
        </p:spPr>
        <p:txBody>
          <a:bodyPr anchor="t" rtlCol="false" tIns="0" lIns="0" bIns="0" rIns="0">
            <a:spAutoFit/>
          </a:bodyPr>
          <a:lstStyle/>
          <a:p>
            <a:pPr algn="l" marL="0" indent="0" lvl="0">
              <a:lnSpc>
                <a:spcPts val="4943"/>
              </a:lnSpc>
              <a:spcBef>
                <a:spcPct val="0"/>
              </a:spcBef>
            </a:pPr>
            <a:r>
              <a:rPr lang="en-US" sz="4119" strike="noStrike" u="none">
                <a:solidFill>
                  <a:srgbClr val="000000"/>
                </a:solidFill>
                <a:latin typeface="Telegraf Bold"/>
              </a:rPr>
              <a:t>Analyse de la Fiabilité : Alpha de Cronbach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DAF2HkLRMVI</dc:identifier>
  <dcterms:modified xsi:type="dcterms:W3CDTF">2011-08-01T06:04:30Z</dcterms:modified>
  <cp:revision>1</cp:revision>
  <dc:title>EDS &amp; SMC Technical Challenge ISET Bizerte </dc:title>
</cp:coreProperties>
</file>